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4"/>
  </p:notesMasterIdLst>
  <p:handoutMasterIdLst>
    <p:handoutMasterId r:id="rId45"/>
  </p:handoutMasterIdLst>
  <p:sldIdLst>
    <p:sldId id="258" r:id="rId2"/>
    <p:sldId id="391" r:id="rId3"/>
    <p:sldId id="416" r:id="rId4"/>
    <p:sldId id="417" r:id="rId5"/>
    <p:sldId id="373" r:id="rId6"/>
    <p:sldId id="390" r:id="rId7"/>
    <p:sldId id="329" r:id="rId8"/>
    <p:sldId id="374" r:id="rId9"/>
    <p:sldId id="376" r:id="rId10"/>
    <p:sldId id="377" r:id="rId11"/>
    <p:sldId id="378" r:id="rId12"/>
    <p:sldId id="379" r:id="rId13"/>
    <p:sldId id="382" r:id="rId14"/>
    <p:sldId id="384" r:id="rId15"/>
    <p:sldId id="385" r:id="rId16"/>
    <p:sldId id="386" r:id="rId17"/>
    <p:sldId id="387" r:id="rId18"/>
    <p:sldId id="388" r:id="rId19"/>
    <p:sldId id="434" r:id="rId20"/>
    <p:sldId id="393" r:id="rId21"/>
    <p:sldId id="437" r:id="rId22"/>
    <p:sldId id="395" r:id="rId23"/>
    <p:sldId id="396" r:id="rId24"/>
    <p:sldId id="397" r:id="rId25"/>
    <p:sldId id="398" r:id="rId26"/>
    <p:sldId id="399" r:id="rId27"/>
    <p:sldId id="435" r:id="rId28"/>
    <p:sldId id="436" r:id="rId29"/>
    <p:sldId id="438" r:id="rId30"/>
    <p:sldId id="401" r:id="rId31"/>
    <p:sldId id="403" r:id="rId32"/>
    <p:sldId id="405" r:id="rId33"/>
    <p:sldId id="406" r:id="rId34"/>
    <p:sldId id="419" r:id="rId35"/>
    <p:sldId id="424" r:id="rId36"/>
    <p:sldId id="422" r:id="rId37"/>
    <p:sldId id="433" r:id="rId38"/>
    <p:sldId id="412" r:id="rId39"/>
    <p:sldId id="409" r:id="rId40"/>
    <p:sldId id="411" r:id="rId41"/>
    <p:sldId id="407" r:id="rId42"/>
    <p:sldId id="340" r:id="rId43"/>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10" autoAdjust="0"/>
  </p:normalViewPr>
  <p:slideViewPr>
    <p:cSldViewPr>
      <p:cViewPr varScale="1">
        <p:scale>
          <a:sx n="96" d="100"/>
          <a:sy n="96" d="100"/>
        </p:scale>
        <p:origin x="41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1"/>
            <a:ext cx="2970869" cy="465138"/>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30177" eaLnBrk="1" hangingPunct="1">
              <a:defRPr sz="1200"/>
            </a:lvl1pPr>
          </a:lstStyle>
          <a:p>
            <a:pPr>
              <a:defRPr/>
            </a:pPr>
            <a:endParaRPr lang="en-US" dirty="0"/>
          </a:p>
        </p:txBody>
      </p:sp>
      <p:sp>
        <p:nvSpPr>
          <p:cNvPr id="111619" name="Rectangle 3"/>
          <p:cNvSpPr>
            <a:spLocks noGrp="1" noChangeArrowheads="1"/>
          </p:cNvSpPr>
          <p:nvPr>
            <p:ph type="dt" sz="quarter" idx="1"/>
          </p:nvPr>
        </p:nvSpPr>
        <p:spPr bwMode="auto">
          <a:xfrm>
            <a:off x="3885579" y="1"/>
            <a:ext cx="2970869" cy="465138"/>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30177" eaLnBrk="1" hangingPunct="1">
              <a:defRPr sz="1200"/>
            </a:lvl1pPr>
          </a:lstStyle>
          <a:p>
            <a:pPr>
              <a:defRPr/>
            </a:pPr>
            <a:endParaRPr lang="en-US" dirty="0"/>
          </a:p>
        </p:txBody>
      </p:sp>
      <p:sp>
        <p:nvSpPr>
          <p:cNvPr id="111620" name="Rectangle 4"/>
          <p:cNvSpPr>
            <a:spLocks noGrp="1" noChangeArrowheads="1"/>
          </p:cNvSpPr>
          <p:nvPr>
            <p:ph type="ftr" sz="quarter" idx="2"/>
          </p:nvPr>
        </p:nvSpPr>
        <p:spPr bwMode="auto">
          <a:xfrm>
            <a:off x="0" y="8829675"/>
            <a:ext cx="2970869" cy="465138"/>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30177" eaLnBrk="1" hangingPunct="1">
              <a:defRPr sz="1200"/>
            </a:lvl1pPr>
          </a:lstStyle>
          <a:p>
            <a:pPr>
              <a:defRPr/>
            </a:pPr>
            <a:endParaRPr lang="en-US" dirty="0"/>
          </a:p>
        </p:txBody>
      </p:sp>
      <p:sp>
        <p:nvSpPr>
          <p:cNvPr id="111621" name="Rectangle 5"/>
          <p:cNvSpPr>
            <a:spLocks noGrp="1" noChangeArrowheads="1"/>
          </p:cNvSpPr>
          <p:nvPr>
            <p:ph type="sldNum" sz="quarter" idx="3"/>
          </p:nvPr>
        </p:nvSpPr>
        <p:spPr bwMode="auto">
          <a:xfrm>
            <a:off x="3885579" y="8829675"/>
            <a:ext cx="2970869" cy="465138"/>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30177" eaLnBrk="1" hangingPunct="1">
              <a:defRPr sz="1200"/>
            </a:lvl1pPr>
          </a:lstStyle>
          <a:p>
            <a:pPr>
              <a:defRPr/>
            </a:pPr>
            <a:fld id="{1D576DE2-D4A9-4423-ACC1-C94BB3141D32}" type="slidenum">
              <a:rPr lang="en-US"/>
              <a:pPr>
                <a:defRPr/>
              </a:pPr>
              <a:t>‹#›</a:t>
            </a:fld>
            <a:endParaRPr lang="en-US" dirty="0"/>
          </a:p>
        </p:txBody>
      </p:sp>
    </p:spTree>
    <p:extLst>
      <p:ext uri="{BB962C8B-B14F-4D97-AF65-F5344CB8AC3E}">
        <p14:creationId xmlns:p14="http://schemas.microsoft.com/office/powerpoint/2010/main" val="3785641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70869" cy="465138"/>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30177" eaLnBrk="1" hangingPunct="1">
              <a:defRPr sz="1200"/>
            </a:lvl1pPr>
          </a:lstStyle>
          <a:p>
            <a:pPr>
              <a:defRPr/>
            </a:pPr>
            <a:endParaRPr lang="en-US" dirty="0"/>
          </a:p>
        </p:txBody>
      </p:sp>
      <p:sp>
        <p:nvSpPr>
          <p:cNvPr id="40963" name="Rectangle 3"/>
          <p:cNvSpPr>
            <a:spLocks noGrp="1" noChangeArrowheads="1"/>
          </p:cNvSpPr>
          <p:nvPr>
            <p:ph type="dt" idx="1"/>
          </p:nvPr>
        </p:nvSpPr>
        <p:spPr bwMode="auto">
          <a:xfrm>
            <a:off x="3885579" y="1"/>
            <a:ext cx="2970869" cy="465138"/>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30177" eaLnBrk="1" hangingPunct="1">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6422" y="4416425"/>
            <a:ext cx="5485158" cy="418306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675"/>
            <a:ext cx="2970869" cy="465138"/>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30177" eaLnBrk="1" hangingPunct="1">
              <a:defRPr sz="1200"/>
            </a:lvl1pPr>
          </a:lstStyle>
          <a:p>
            <a:pPr>
              <a:defRPr/>
            </a:pPr>
            <a:endParaRPr lang="en-US" dirty="0"/>
          </a:p>
        </p:txBody>
      </p:sp>
      <p:sp>
        <p:nvSpPr>
          <p:cNvPr id="40967" name="Rectangle 7"/>
          <p:cNvSpPr>
            <a:spLocks noGrp="1" noChangeArrowheads="1"/>
          </p:cNvSpPr>
          <p:nvPr>
            <p:ph type="sldNum" sz="quarter" idx="5"/>
          </p:nvPr>
        </p:nvSpPr>
        <p:spPr bwMode="auto">
          <a:xfrm>
            <a:off x="3885579" y="8829675"/>
            <a:ext cx="2970869" cy="465138"/>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30177" eaLnBrk="1" hangingPunct="1">
              <a:defRPr sz="1200"/>
            </a:lvl1pPr>
          </a:lstStyle>
          <a:p>
            <a:pPr>
              <a:defRPr/>
            </a:pPr>
            <a:fld id="{254330EF-0790-4793-80BC-17A0E78DCC16}" type="slidenum">
              <a:rPr lang="en-US"/>
              <a:pPr>
                <a:defRPr/>
              </a:pPr>
              <a:t>‹#›</a:t>
            </a:fld>
            <a:endParaRPr lang="en-US" dirty="0"/>
          </a:p>
        </p:txBody>
      </p:sp>
    </p:spTree>
    <p:extLst>
      <p:ext uri="{BB962C8B-B14F-4D97-AF65-F5344CB8AC3E}">
        <p14:creationId xmlns:p14="http://schemas.microsoft.com/office/powerpoint/2010/main" val="17798358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1</a:t>
            </a:fld>
            <a:endParaRPr lang="en-US" dirty="0"/>
          </a:p>
        </p:txBody>
      </p:sp>
    </p:spTree>
    <p:extLst>
      <p:ext uri="{BB962C8B-B14F-4D97-AF65-F5344CB8AC3E}">
        <p14:creationId xmlns:p14="http://schemas.microsoft.com/office/powerpoint/2010/main" val="124757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19</a:t>
            </a:fld>
            <a:endParaRPr lang="en-US" dirty="0"/>
          </a:p>
        </p:txBody>
      </p:sp>
    </p:spTree>
    <p:extLst>
      <p:ext uri="{BB962C8B-B14F-4D97-AF65-F5344CB8AC3E}">
        <p14:creationId xmlns:p14="http://schemas.microsoft.com/office/powerpoint/2010/main" val="25377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24</a:t>
            </a:fld>
            <a:endParaRPr lang="en-US" dirty="0"/>
          </a:p>
        </p:txBody>
      </p:sp>
    </p:spTree>
    <p:extLst>
      <p:ext uri="{BB962C8B-B14F-4D97-AF65-F5344CB8AC3E}">
        <p14:creationId xmlns:p14="http://schemas.microsoft.com/office/powerpoint/2010/main" val="3320180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endParaRPr lang="en-US" dirty="0"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7A3305E0-BA15-4962-826B-36894402B0BC}" type="slidenum">
              <a:rPr lang="en-US"/>
              <a:pPr/>
              <a:t>27</a:t>
            </a:fld>
            <a:endParaRPr lang="en-US" dirty="0"/>
          </a:p>
        </p:txBody>
      </p:sp>
    </p:spTree>
    <p:extLst>
      <p:ext uri="{BB962C8B-B14F-4D97-AF65-F5344CB8AC3E}">
        <p14:creationId xmlns:p14="http://schemas.microsoft.com/office/powerpoint/2010/main" val="234543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Calibri" panose="020F0502020204030204" pitchFamily="34" charset="0"/>
              <a:cs typeface="Kartika" panose="02020503030404060203" pitchFamily="18"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CC9E16F8-61EA-4995-8498-B421E4D18891}" type="slidenum">
              <a:rPr lang="en-US"/>
              <a:pPr/>
              <a:t>28</a:t>
            </a:fld>
            <a:endParaRPr lang="en-US" dirty="0"/>
          </a:p>
        </p:txBody>
      </p:sp>
    </p:spTree>
    <p:extLst>
      <p:ext uri="{BB962C8B-B14F-4D97-AF65-F5344CB8AC3E}">
        <p14:creationId xmlns:p14="http://schemas.microsoft.com/office/powerpoint/2010/main" val="84698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30EF-0790-4793-80BC-17A0E78DCC16}" type="slidenum">
              <a:rPr lang="en-US" smtClean="0"/>
              <a:pPr>
                <a:defRPr/>
              </a:pPr>
              <a:t>41</a:t>
            </a:fld>
            <a:endParaRPr lang="en-US" dirty="0"/>
          </a:p>
        </p:txBody>
      </p:sp>
    </p:spTree>
    <p:extLst>
      <p:ext uri="{BB962C8B-B14F-4D97-AF65-F5344CB8AC3E}">
        <p14:creationId xmlns:p14="http://schemas.microsoft.com/office/powerpoint/2010/main" val="233067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D69C17BF-C602-424C-AB25-1966CF387E2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593B01A3-A11D-45DB-881C-37873134A3A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954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5DF128FB-BCE0-41CB-B1CD-BEFE99A12E9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4886DB30-E6FD-48FC-B225-7726061CBAC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6" name="Rectangle 6"/>
          <p:cNvSpPr>
            <a:spLocks noGrp="1" noChangeArrowheads="1"/>
          </p:cNvSpPr>
          <p:nvPr>
            <p:ph type="sldNum" sz="quarter" idx="12"/>
          </p:nvPr>
        </p:nvSpPr>
        <p:spPr>
          <a:ln/>
        </p:spPr>
        <p:txBody>
          <a:bodyPr/>
          <a:lstStyle>
            <a:lvl1pPr>
              <a:defRPr/>
            </a:lvl1pPr>
          </a:lstStyle>
          <a:p>
            <a:pPr>
              <a:defRPr/>
            </a:pPr>
            <a:fld id="{F4CBBB25-8449-490B-A393-0794C93E798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9E4810B4-8596-4DF0-89FD-B4AC02559B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9" name="Rectangle 6"/>
          <p:cNvSpPr>
            <a:spLocks noGrp="1" noChangeArrowheads="1"/>
          </p:cNvSpPr>
          <p:nvPr>
            <p:ph type="sldNum" sz="quarter" idx="12"/>
          </p:nvPr>
        </p:nvSpPr>
        <p:spPr>
          <a:ln/>
        </p:spPr>
        <p:txBody>
          <a:bodyPr/>
          <a:lstStyle>
            <a:lvl1pPr>
              <a:defRPr/>
            </a:lvl1pPr>
          </a:lstStyle>
          <a:p>
            <a:pPr>
              <a:defRPr/>
            </a:pPr>
            <a:fld id="{E7250D7E-0BE1-4FA8-8D85-E749EB897FE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5" name="Rectangle 6"/>
          <p:cNvSpPr>
            <a:spLocks noGrp="1" noChangeArrowheads="1"/>
          </p:cNvSpPr>
          <p:nvPr>
            <p:ph type="sldNum" sz="quarter" idx="12"/>
          </p:nvPr>
        </p:nvSpPr>
        <p:spPr>
          <a:ln/>
        </p:spPr>
        <p:txBody>
          <a:bodyPr/>
          <a:lstStyle>
            <a:lvl1pPr>
              <a:defRPr/>
            </a:lvl1pPr>
          </a:lstStyle>
          <a:p>
            <a:pPr>
              <a:defRPr/>
            </a:pPr>
            <a:fld id="{77D70B54-79F8-48D8-A5F2-9C281A8EEFB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4" name="Rectangle 6"/>
          <p:cNvSpPr>
            <a:spLocks noGrp="1" noChangeArrowheads="1"/>
          </p:cNvSpPr>
          <p:nvPr>
            <p:ph type="sldNum" sz="quarter" idx="12"/>
          </p:nvPr>
        </p:nvSpPr>
        <p:spPr>
          <a:ln/>
        </p:spPr>
        <p:txBody>
          <a:bodyPr/>
          <a:lstStyle>
            <a:lvl1pPr>
              <a:defRPr/>
            </a:lvl1pPr>
          </a:lstStyle>
          <a:p>
            <a:pPr>
              <a:defRPr/>
            </a:pPr>
            <a:fld id="{B94066B1-1FEE-4700-88BA-80C0B00E59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CDA3FE2B-F5E1-463B-A578-34104F51AD2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Purdue University is an Equal Opportunity/Equal Access institution.</a:t>
            </a:r>
            <a:endParaRPr lang="en-US" sz="1400" dirty="0"/>
          </a:p>
        </p:txBody>
      </p:sp>
      <p:sp>
        <p:nvSpPr>
          <p:cNvPr id="7" name="Rectangle 6"/>
          <p:cNvSpPr>
            <a:spLocks noGrp="1" noChangeArrowheads="1"/>
          </p:cNvSpPr>
          <p:nvPr>
            <p:ph type="sldNum" sz="quarter" idx="12"/>
          </p:nvPr>
        </p:nvSpPr>
        <p:spPr>
          <a:ln/>
        </p:spPr>
        <p:txBody>
          <a:bodyPr/>
          <a:lstStyle>
            <a:lvl1pPr>
              <a:defRPr/>
            </a:lvl1pPr>
          </a:lstStyle>
          <a:p>
            <a:pPr>
              <a:defRPr/>
            </a:pPr>
            <a:fld id="{C46CD714-750F-46D8-A8E1-BA7643972ED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0" name="Rectangle 4"/>
          <p:cNvSpPr>
            <a:spLocks noGrp="1" noChangeArrowheads="1"/>
          </p:cNvSpPr>
          <p:nvPr>
            <p:ph type="dt" sz="half" idx="2"/>
          </p:nvPr>
        </p:nvSpPr>
        <p:spPr bwMode="auto">
          <a:xfrm>
            <a:off x="4038600" y="6248400"/>
            <a:ext cx="2286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16741" name="Rectangle 5"/>
          <p:cNvSpPr>
            <a:spLocks noGrp="1" noChangeArrowheads="1"/>
          </p:cNvSpPr>
          <p:nvPr>
            <p:ph type="ftr" sz="quarter" idx="3"/>
          </p:nvPr>
        </p:nvSpPr>
        <p:spPr bwMode="auto">
          <a:xfrm>
            <a:off x="685800" y="6248400"/>
            <a:ext cx="3124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700"/>
            </a:lvl1pPr>
          </a:lstStyle>
          <a:p>
            <a:pPr>
              <a:defRPr/>
            </a:pPr>
            <a:r>
              <a:rPr lang="en-US" dirty="0"/>
              <a:t>Purdue University is an Equal Opportunity/Equal Access institution.</a:t>
            </a:r>
            <a:endParaRPr lang="en-US" sz="1400" dirty="0"/>
          </a:p>
        </p:txBody>
      </p:sp>
      <p:sp>
        <p:nvSpPr>
          <p:cNvPr id="1167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C60ACB6-8511-46AA-822D-BC4DCBF765EF}" type="slidenum">
              <a:rPr lang="en-US"/>
              <a:pPr>
                <a:defRPr/>
              </a:pPr>
              <a:t>‹#›</a:t>
            </a:fld>
            <a:endParaRPr lang="en-US" dirty="0"/>
          </a:p>
        </p:txBody>
      </p:sp>
      <p:cxnSp>
        <p:nvCxnSpPr>
          <p:cNvPr id="10" name="Straight Connector 9"/>
          <p:cNvCxnSpPr/>
          <p:nvPr userDrawn="1"/>
        </p:nvCxnSpPr>
        <p:spPr bwMode="auto">
          <a:xfrm>
            <a:off x="685800" y="1219200"/>
            <a:ext cx="7772400" cy="0"/>
          </a:xfrm>
          <a:prstGeom prst="line">
            <a:avLst/>
          </a:prstGeom>
          <a:solidFill>
            <a:schemeClr val="accent1"/>
          </a:solidFill>
          <a:ln w="22225" cap="flat" cmpd="dbl" algn="ctr">
            <a:solidFill>
              <a:schemeClr val="tx1"/>
            </a:solidFill>
            <a:prstDash val="solid"/>
            <a:round/>
            <a:headEnd type="none" w="med" len="med"/>
            <a:tailEnd type="none" w="med" len="med"/>
          </a:ln>
          <a:effectLst/>
        </p:spPr>
      </p:cxnSp>
      <p:pic>
        <p:nvPicPr>
          <p:cNvPr id="11" name="Picture 10" descr="agr_MD.jpg"/>
          <p:cNvPicPr>
            <a:picLocks noChangeAspect="1"/>
          </p:cNvPicPr>
          <p:nvPr userDrawn="1"/>
        </p:nvPicPr>
        <p:blipFill>
          <a:blip r:embed="rId13" cstate="print"/>
          <a:stretch>
            <a:fillRect/>
          </a:stretch>
        </p:blipFill>
        <p:spPr>
          <a:xfrm>
            <a:off x="609600" y="207264"/>
            <a:ext cx="3072384" cy="859536"/>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84" charset="-128"/>
        </a:defRPr>
      </a:lvl2pPr>
      <a:lvl3pPr algn="ctr" rtl="0" eaLnBrk="0" fontAlgn="base" hangingPunct="0">
        <a:spcBef>
          <a:spcPct val="0"/>
        </a:spcBef>
        <a:spcAft>
          <a:spcPct val="0"/>
        </a:spcAft>
        <a:defRPr sz="4400">
          <a:solidFill>
            <a:schemeClr val="tx2"/>
          </a:solidFill>
          <a:latin typeface="Arial" charset="0"/>
          <a:ea typeface="ＭＳ Ｐゴシック" pitchFamily="84" charset="-128"/>
        </a:defRPr>
      </a:lvl3pPr>
      <a:lvl4pPr algn="ctr" rtl="0" eaLnBrk="0" fontAlgn="base" hangingPunct="0">
        <a:spcBef>
          <a:spcPct val="0"/>
        </a:spcBef>
        <a:spcAft>
          <a:spcPct val="0"/>
        </a:spcAft>
        <a:defRPr sz="4400">
          <a:solidFill>
            <a:schemeClr val="tx2"/>
          </a:solidFill>
          <a:latin typeface="Arial" charset="0"/>
          <a:ea typeface="ＭＳ Ｐゴシック" pitchFamily="84" charset="-128"/>
        </a:defRPr>
      </a:lvl4pPr>
      <a:lvl5pPr algn="ctr" rtl="0" eaLnBrk="0" fontAlgn="base" hangingPunct="0">
        <a:spcBef>
          <a:spcPct val="0"/>
        </a:spcBef>
        <a:spcAft>
          <a:spcPct val="0"/>
        </a:spcAft>
        <a:defRPr sz="4400">
          <a:solidFill>
            <a:schemeClr val="tx2"/>
          </a:solidFill>
          <a:latin typeface="Arial" charset="0"/>
          <a:ea typeface="ＭＳ Ｐゴシック" pitchFamily="84" charset="-128"/>
        </a:defRPr>
      </a:lvl5pPr>
      <a:lvl6pPr marL="457200" algn="ctr" rtl="0" fontAlgn="base">
        <a:spcBef>
          <a:spcPct val="0"/>
        </a:spcBef>
        <a:spcAft>
          <a:spcPct val="0"/>
        </a:spcAft>
        <a:defRPr sz="4400">
          <a:solidFill>
            <a:schemeClr val="tx2"/>
          </a:solidFill>
          <a:latin typeface="Arial" charset="0"/>
          <a:ea typeface="ＭＳ Ｐゴシック" pitchFamily="84" charset="-128"/>
        </a:defRPr>
      </a:lvl6pPr>
      <a:lvl7pPr marL="914400" algn="ctr" rtl="0" fontAlgn="base">
        <a:spcBef>
          <a:spcPct val="0"/>
        </a:spcBef>
        <a:spcAft>
          <a:spcPct val="0"/>
        </a:spcAft>
        <a:defRPr sz="4400">
          <a:solidFill>
            <a:schemeClr val="tx2"/>
          </a:solidFill>
          <a:latin typeface="Arial" charset="0"/>
          <a:ea typeface="ＭＳ Ｐゴシック" pitchFamily="84" charset="-128"/>
        </a:defRPr>
      </a:lvl7pPr>
      <a:lvl8pPr marL="1371600" algn="ctr" rtl="0" fontAlgn="base">
        <a:spcBef>
          <a:spcPct val="0"/>
        </a:spcBef>
        <a:spcAft>
          <a:spcPct val="0"/>
        </a:spcAft>
        <a:defRPr sz="4400">
          <a:solidFill>
            <a:schemeClr val="tx2"/>
          </a:solidFill>
          <a:latin typeface="Arial" charset="0"/>
          <a:ea typeface="ＭＳ Ｐゴシック" pitchFamily="84" charset="-128"/>
        </a:defRPr>
      </a:lvl8pPr>
      <a:lvl9pPr marL="1828800" algn="ctr" rtl="0" fontAlgn="base">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grability.org/toolbox"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grability.org/Resourc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yi.uwex.edu/agrability/at/liabili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agrability.org/FAQ/index.cf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abledat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assistivetech.ne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p:spPr>
        <p:txBody>
          <a:bodyPr/>
          <a:lstStyle/>
          <a:p>
            <a:r>
              <a:rPr lang="en-US" dirty="0" smtClean="0"/>
              <a:t>Purdue University is an Equal Opportunity/Equal Access institution.</a:t>
            </a:r>
            <a:endParaRPr lang="en-US" sz="1400" dirty="0" smtClean="0"/>
          </a:p>
        </p:txBody>
      </p:sp>
      <p:sp>
        <p:nvSpPr>
          <p:cNvPr id="3075" name="Rectangle 3"/>
          <p:cNvSpPr>
            <a:spLocks noGrp="1" noChangeArrowheads="1"/>
          </p:cNvSpPr>
          <p:nvPr>
            <p:ph type="ctrTitle"/>
          </p:nvPr>
        </p:nvSpPr>
        <p:spPr>
          <a:xfrm>
            <a:off x="756138" y="2895600"/>
            <a:ext cx="7772400" cy="1265619"/>
          </a:xfrm>
          <a:noFill/>
        </p:spPr>
        <p:txBody>
          <a:bodyPr/>
          <a:lstStyle/>
          <a:p>
            <a:pPr eaLnBrk="1" hangingPunct="1"/>
            <a:r>
              <a:rPr lang="en-US" sz="4800" b="1" dirty="0">
                <a:latin typeface="Arial" pitchFamily="34" charset="0"/>
                <a:cs typeface="Arial" pitchFamily="34" charset="0"/>
              </a:rPr>
              <a:t>Assistive Technology</a:t>
            </a:r>
            <a:br>
              <a:rPr lang="en-US" sz="4800" b="1" dirty="0">
                <a:latin typeface="Arial" pitchFamily="34" charset="0"/>
                <a:cs typeface="Arial" pitchFamily="34" charset="0"/>
              </a:rPr>
            </a:br>
            <a:r>
              <a:rPr lang="en-US" sz="4800" b="1" dirty="0" smtClean="0">
                <a:latin typeface="Arial" pitchFamily="34" charset="0"/>
                <a:cs typeface="Arial" pitchFamily="34" charset="0"/>
              </a:rPr>
              <a:t>and</a:t>
            </a:r>
            <a:br>
              <a:rPr lang="en-US" sz="4800" b="1" dirty="0" smtClean="0">
                <a:latin typeface="Arial" pitchFamily="34" charset="0"/>
                <a:cs typeface="Arial" pitchFamily="34" charset="0"/>
              </a:rPr>
            </a:br>
            <a:r>
              <a:rPr lang="en-US" sz="4800" b="1" dirty="0" smtClean="0">
                <a:latin typeface="Arial" pitchFamily="34" charset="0"/>
                <a:cs typeface="Arial" pitchFamily="34" charset="0"/>
              </a:rPr>
              <a:t>Worksite Assessments</a:t>
            </a:r>
            <a:br>
              <a:rPr lang="en-US" sz="4800" b="1" dirty="0" smtClean="0">
                <a:latin typeface="Arial" pitchFamily="34" charset="0"/>
                <a:cs typeface="Arial" pitchFamily="34" charset="0"/>
              </a:rPr>
            </a:br>
            <a:r>
              <a:rPr lang="en-US" sz="4800" b="1" dirty="0" smtClean="0">
                <a:latin typeface="Arial" pitchFamily="34" charset="0"/>
                <a:cs typeface="Arial" pitchFamily="34" charset="0"/>
              </a:rPr>
              <a:t/>
            </a:r>
            <a:br>
              <a:rPr lang="en-US" sz="4800" b="1" dirty="0" smtClean="0">
                <a:latin typeface="Arial" pitchFamily="34" charset="0"/>
                <a:cs typeface="Arial" pitchFamily="34" charset="0"/>
              </a:rPr>
            </a:br>
            <a:endParaRPr lang="en-US" sz="4800" b="1" dirty="0" smtClean="0">
              <a:latin typeface="Arial" pitchFamily="34" charset="0"/>
              <a:cs typeface="Arial" pitchFamily="34" charset="0"/>
            </a:endParaRPr>
          </a:p>
        </p:txBody>
      </p:sp>
      <p:sp>
        <p:nvSpPr>
          <p:cNvPr id="3076" name="Text Box 5"/>
          <p:cNvSpPr txBox="1">
            <a:spLocks noChangeArrowheads="1"/>
          </p:cNvSpPr>
          <p:nvPr/>
        </p:nvSpPr>
        <p:spPr bwMode="auto">
          <a:xfrm>
            <a:off x="0" y="4572000"/>
            <a:ext cx="9144000" cy="1431161"/>
          </a:xfrm>
          <a:prstGeom prst="rect">
            <a:avLst/>
          </a:prstGeom>
          <a:noFill/>
          <a:ln w="9525">
            <a:noFill/>
            <a:miter lim="800000"/>
            <a:headEnd/>
            <a:tailEnd/>
          </a:ln>
        </p:spPr>
        <p:txBody>
          <a:bodyPr wrap="square">
            <a:spAutoFit/>
          </a:bodyPr>
          <a:lstStyle/>
          <a:p>
            <a:pPr algn="ctr">
              <a:spcBef>
                <a:spcPts val="900"/>
              </a:spcBef>
            </a:pPr>
            <a:r>
              <a:rPr lang="en-US" dirty="0" smtClean="0"/>
              <a:t>Bill Field</a:t>
            </a:r>
            <a:endParaRPr lang="en-US" dirty="0" smtClean="0"/>
          </a:p>
          <a:p>
            <a:pPr algn="ctr">
              <a:spcBef>
                <a:spcPts val="900"/>
              </a:spcBef>
            </a:pPr>
            <a:r>
              <a:rPr lang="en-US" dirty="0" smtClean="0"/>
              <a:t>National AgrAbility Project/Indiana AgrAbility Project</a:t>
            </a:r>
            <a:endParaRPr lang="en-US" dirty="0"/>
          </a:p>
          <a:p>
            <a:pPr algn="ctr">
              <a:spcBef>
                <a:spcPts val="900"/>
              </a:spcBef>
            </a:pPr>
            <a:r>
              <a:rPr lang="en-US" dirty="0"/>
              <a:t>Breaking New </a:t>
            </a:r>
            <a:r>
              <a:rPr lang="en-US" dirty="0" smtClean="0"/>
              <a:t>Ground Resource Center, </a:t>
            </a:r>
            <a:r>
              <a:rPr lang="en-US" dirty="0"/>
              <a:t>Purdue University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762000"/>
          </a:xfrm>
        </p:spPr>
        <p:txBody>
          <a:bodyPr/>
          <a:lstStyle/>
          <a:p>
            <a:r>
              <a:rPr lang="en-US" dirty="0" smtClean="0"/>
              <a:t>The AT Assessment</a:t>
            </a:r>
            <a:endParaRPr lang="en-US" dirty="0"/>
          </a:p>
        </p:txBody>
      </p:sp>
      <p:sp>
        <p:nvSpPr>
          <p:cNvPr id="3" name="Content Placeholder 2"/>
          <p:cNvSpPr>
            <a:spLocks noGrp="1"/>
          </p:cNvSpPr>
          <p:nvPr>
            <p:ph idx="1"/>
          </p:nvPr>
        </p:nvSpPr>
        <p:spPr>
          <a:xfrm>
            <a:off x="685800" y="2057400"/>
            <a:ext cx="7772400" cy="4038600"/>
          </a:xfrm>
        </p:spPr>
        <p:txBody>
          <a:bodyPr/>
          <a:lstStyle/>
          <a:p>
            <a:pPr lvl="1">
              <a:buNone/>
            </a:pPr>
            <a:r>
              <a:rPr lang="en-US" sz="3200" dirty="0" smtClean="0"/>
              <a:t>Step 4. Identify and describe the generic attributes the solution will need.</a:t>
            </a:r>
          </a:p>
          <a:p>
            <a:pPr lvl="1">
              <a:buNone/>
            </a:pPr>
            <a:r>
              <a:rPr lang="en-US" sz="3200" dirty="0" smtClean="0"/>
              <a:t>	- Develop several potential solutions</a:t>
            </a:r>
          </a:p>
          <a:p>
            <a:pPr lvl="1">
              <a:buNone/>
            </a:pPr>
            <a:r>
              <a:rPr lang="en-US" sz="3200" dirty="0" smtClean="0"/>
              <a:t>	- Explore different options and strategies</a:t>
            </a:r>
          </a:p>
          <a:p>
            <a:pPr lvl="1">
              <a:buNone/>
            </a:pPr>
            <a:r>
              <a:rPr lang="en-US" sz="3200" dirty="0" smtClean="0"/>
              <a:t>	- Perform simulations or trials of possible strategies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133600"/>
            <a:ext cx="7772400" cy="3962400"/>
          </a:xfrm>
        </p:spPr>
        <p:txBody>
          <a:bodyPr/>
          <a:lstStyle/>
          <a:p>
            <a:pPr>
              <a:buNone/>
            </a:pPr>
            <a:r>
              <a:rPr lang="en-US" dirty="0" smtClean="0"/>
              <a:t>Step 4. Continued</a:t>
            </a:r>
          </a:p>
          <a:p>
            <a:pPr>
              <a:buNone/>
            </a:pPr>
            <a:r>
              <a:rPr lang="en-US" dirty="0" smtClean="0"/>
              <a:t>	- Consider both short and long term consequences.</a:t>
            </a:r>
          </a:p>
          <a:p>
            <a:pPr>
              <a:buNone/>
            </a:pPr>
            <a:r>
              <a:rPr lang="en-US" dirty="0" smtClean="0"/>
              <a:t>	-Consider impact of changes or new equipment on existing function and lifestyle.</a:t>
            </a:r>
          </a:p>
          <a:p>
            <a:pPr>
              <a:buNone/>
            </a:pPr>
            <a:r>
              <a:rPr lang="en-US" dirty="0" smtClean="0"/>
              <a:t>	-Assure compatibility with existing or anticipated equipment.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438400"/>
            <a:ext cx="7772400" cy="3657600"/>
          </a:xfrm>
        </p:spPr>
        <p:txBody>
          <a:bodyPr/>
          <a:lstStyle/>
          <a:p>
            <a:pPr>
              <a:buNone/>
            </a:pPr>
            <a:r>
              <a:rPr lang="en-US" dirty="0" smtClean="0"/>
              <a:t>Step 5.  List several intervention options that meet the desirable generic attribute</a:t>
            </a:r>
          </a:p>
          <a:p>
            <a:pPr>
              <a:buNone/>
            </a:pPr>
            <a:r>
              <a:rPr lang="en-US" dirty="0" smtClean="0"/>
              <a:t>	- Explore broad range of options</a:t>
            </a:r>
          </a:p>
          <a:p>
            <a:pPr>
              <a:buNone/>
            </a:pPr>
            <a:r>
              <a:rPr lang="en-US" dirty="0" smtClean="0"/>
              <a:t>	-Match desirable attributes to features of available equipment</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133600"/>
            <a:ext cx="7772400" cy="3962400"/>
          </a:xfrm>
        </p:spPr>
        <p:txBody>
          <a:bodyPr/>
          <a:lstStyle/>
          <a:p>
            <a:pPr>
              <a:buNone/>
            </a:pPr>
            <a:r>
              <a:rPr lang="en-US" dirty="0" smtClean="0"/>
              <a:t>	- Consider using equipment of different levels of complexity (low tech to high tech, off-the-shelf to custom).</a:t>
            </a:r>
          </a:p>
          <a:p>
            <a:pPr>
              <a:buNone/>
            </a:pPr>
            <a:r>
              <a:rPr lang="en-US" dirty="0" smtClean="0"/>
              <a:t>	-Evaluate each for ability to match features desired and to meet goals.</a:t>
            </a:r>
          </a:p>
          <a:p>
            <a:pPr>
              <a:buNone/>
            </a:pPr>
            <a:r>
              <a:rPr lang="en-US" dirty="0" smtClean="0"/>
              <a:t>	- Recognize appropriate and improper use of equipment and advise accordingly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p:txBody>
          <a:bodyPr/>
          <a:lstStyle/>
          <a:p>
            <a:pPr>
              <a:buNone/>
            </a:pPr>
            <a:r>
              <a:rPr lang="en-US" dirty="0" smtClean="0"/>
              <a:t>Step 6.  Restate the preliminary goals.</a:t>
            </a:r>
          </a:p>
          <a:p>
            <a:pPr>
              <a:buNone/>
            </a:pPr>
            <a:r>
              <a:rPr lang="en-US" dirty="0" smtClean="0"/>
              <a:t>	- Revise goals that may have changed as a result of the information and analysis</a:t>
            </a:r>
          </a:p>
          <a:p>
            <a:pPr>
              <a:buNone/>
            </a:pPr>
            <a:r>
              <a:rPr lang="en-US" dirty="0" smtClean="0"/>
              <a:t>	- Assist to resolve trade-offs and prioritize goals</a:t>
            </a:r>
          </a:p>
          <a:p>
            <a:pPr>
              <a:buNone/>
            </a:pPr>
            <a:r>
              <a:rPr lang="en-US" dirty="0" smtClean="0"/>
              <a:t>	- List chosen goals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590800"/>
            <a:ext cx="7772400" cy="3505200"/>
          </a:xfrm>
        </p:spPr>
        <p:txBody>
          <a:bodyPr/>
          <a:lstStyle/>
          <a:p>
            <a:pPr>
              <a:buNone/>
            </a:pPr>
            <a:r>
              <a:rPr lang="en-US" dirty="0" smtClean="0"/>
              <a:t>	- Select a measurable outcome for each goal.</a:t>
            </a:r>
          </a:p>
          <a:p>
            <a:pPr>
              <a:buNone/>
            </a:pPr>
            <a:r>
              <a:rPr lang="en-US" dirty="0" smtClean="0"/>
              <a:t>	- Gain consensus on the selected goals from the consumer and team members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p:txBody>
          <a:bodyPr/>
          <a:lstStyle/>
          <a:p>
            <a:pPr>
              <a:buNone/>
            </a:pPr>
            <a:r>
              <a:rPr lang="en-US" dirty="0" smtClean="0"/>
              <a:t>Step 7. Select the most desirable intervention option.</a:t>
            </a:r>
          </a:p>
          <a:p>
            <a:pPr>
              <a:buNone/>
            </a:pPr>
            <a:r>
              <a:rPr lang="en-US" dirty="0" smtClean="0"/>
              <a:t>	- Confirm the effectiveness of the option to meet the established goals.</a:t>
            </a:r>
          </a:p>
          <a:p>
            <a:pPr>
              <a:buNone/>
            </a:pPr>
            <a:r>
              <a:rPr lang="en-US" dirty="0" smtClean="0"/>
              <a:t>	- Gain consensus on the selected intervention.</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590800"/>
            <a:ext cx="7772400" cy="3505200"/>
          </a:xfrm>
        </p:spPr>
        <p:txBody>
          <a:bodyPr/>
          <a:lstStyle/>
          <a:p>
            <a:pPr>
              <a:buNone/>
            </a:pPr>
            <a:r>
              <a:rPr lang="en-US" dirty="0" smtClean="0"/>
              <a:t>Step 8. Make recommendations.</a:t>
            </a:r>
          </a:p>
          <a:p>
            <a:pPr>
              <a:buNone/>
            </a:pPr>
            <a:r>
              <a:rPr lang="en-US" dirty="0" smtClean="0"/>
              <a:t>	- Include specifics and details of new or modified equipment or technology</a:t>
            </a:r>
          </a:p>
          <a:p>
            <a:pPr>
              <a:buNone/>
            </a:pPr>
            <a:r>
              <a:rPr lang="en-US" dirty="0" smtClean="0"/>
              <a:t>	- Include training, follow-up, and other recommended services.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p:txBody>
          <a:bodyPr/>
          <a:lstStyle/>
          <a:p>
            <a:pPr>
              <a:buNone/>
            </a:pPr>
            <a:r>
              <a:rPr lang="en-US" dirty="0" smtClean="0"/>
              <a:t>	- Include other appropriate services – </a:t>
            </a:r>
          </a:p>
          <a:p>
            <a:pPr>
              <a:buNone/>
            </a:pPr>
            <a:r>
              <a:rPr lang="en-US" dirty="0" smtClean="0"/>
              <a:t>		- Surgery</a:t>
            </a:r>
          </a:p>
          <a:p>
            <a:pPr>
              <a:buNone/>
            </a:pPr>
            <a:r>
              <a:rPr lang="en-US" dirty="0" smtClean="0"/>
              <a:t>		- Job training</a:t>
            </a:r>
          </a:p>
          <a:p>
            <a:pPr>
              <a:buNone/>
            </a:pPr>
            <a:r>
              <a:rPr lang="en-US" dirty="0" smtClean="0"/>
              <a:t>		- Prosthetics, etc.</a:t>
            </a:r>
          </a:p>
          <a:p>
            <a:pPr>
              <a:buNone/>
            </a:pPr>
            <a:r>
              <a:rPr lang="en-US" dirty="0" smtClean="0"/>
              <a:t>	- Communicate the recommendations in a written report</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772400" cy="762000"/>
          </a:xfrm>
        </p:spPr>
        <p:txBody>
          <a:bodyPr/>
          <a:lstStyle/>
          <a:p>
            <a:r>
              <a:rPr lang="en-US" dirty="0" smtClean="0"/>
              <a:t>Let’s Look at some AT </a:t>
            </a:r>
            <a:br>
              <a:rPr lang="en-US" dirty="0" smtClean="0"/>
            </a:br>
            <a:r>
              <a:rPr lang="en-US" dirty="0" smtClean="0"/>
              <a:t>for Agriculture</a:t>
            </a:r>
            <a:endParaRPr lang="en-US" dirty="0"/>
          </a:p>
        </p:txBody>
      </p:sp>
      <p:sp>
        <p:nvSpPr>
          <p:cNvPr id="5" name="Content Placeholder 4"/>
          <p:cNvSpPr>
            <a:spLocks noGrp="1"/>
          </p:cNvSpPr>
          <p:nvPr>
            <p:ph sz="half" idx="1"/>
          </p:nvPr>
        </p:nvSpPr>
        <p:spPr>
          <a:xfrm>
            <a:off x="457200" y="3016827"/>
            <a:ext cx="4495800" cy="3810000"/>
          </a:xfrm>
        </p:spPr>
        <p:txBody>
          <a:bodyPr/>
          <a:lstStyle/>
          <a:p>
            <a:r>
              <a:rPr lang="en-US" dirty="0"/>
              <a:t>The Toolbox Assistive Technology Database</a:t>
            </a:r>
          </a:p>
          <a:p>
            <a:pPr lvl="1"/>
            <a:r>
              <a:rPr lang="en-US" dirty="0"/>
              <a:t>Available in print, CD, and online at </a:t>
            </a:r>
            <a:r>
              <a:rPr lang="en-US" dirty="0">
                <a:hlinkClick r:id="rId3"/>
              </a:rPr>
              <a:t>www.agrability.org/toolbox</a:t>
            </a:r>
            <a:r>
              <a:rPr lang="en-US" dirty="0"/>
              <a:t> </a:t>
            </a:r>
          </a:p>
          <a:p>
            <a:r>
              <a:rPr lang="en-US" dirty="0" smtClean="0"/>
              <a:t>Many products are not specifically designed for PWD</a:t>
            </a:r>
          </a:p>
        </p:txBody>
      </p:sp>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62600" y="3372532"/>
            <a:ext cx="3124200" cy="3104468"/>
          </a:xfrm>
        </p:spPr>
      </p:pic>
    </p:spTree>
    <p:extLst>
      <p:ext uri="{BB962C8B-B14F-4D97-AF65-F5344CB8AC3E}">
        <p14:creationId xmlns:p14="http://schemas.microsoft.com/office/powerpoint/2010/main" val="248417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85800" y="1981200"/>
            <a:ext cx="7772400" cy="4267200"/>
          </a:xfrm>
        </p:spPr>
        <p:txBody>
          <a:bodyPr/>
          <a:lstStyle/>
          <a:p>
            <a:r>
              <a:rPr lang="en-US" dirty="0" smtClean="0"/>
              <a:t>Principles for Providing Assistive Technology</a:t>
            </a:r>
          </a:p>
          <a:p>
            <a:r>
              <a:rPr lang="en-US" dirty="0"/>
              <a:t>Assistive Technology Assessment Steps</a:t>
            </a:r>
          </a:p>
          <a:p>
            <a:r>
              <a:rPr lang="en-US" dirty="0" smtClean="0"/>
              <a:t>Assistive </a:t>
            </a:r>
            <a:r>
              <a:rPr lang="en-US" dirty="0"/>
              <a:t>Technology Solutions</a:t>
            </a:r>
          </a:p>
          <a:p>
            <a:r>
              <a:rPr lang="en-US" dirty="0" smtClean="0"/>
              <a:t>Liability</a:t>
            </a:r>
          </a:p>
          <a:p>
            <a:r>
              <a:rPr lang="en-US" dirty="0" smtClean="0"/>
              <a:t>Agricultural Worksite Assessment Tool</a:t>
            </a:r>
          </a:p>
          <a:p>
            <a:r>
              <a:rPr lang="en-US" dirty="0" smtClean="0"/>
              <a:t>Secondary Injury Assessment Tool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a:t>
            </a:r>
            <a:endParaRPr lang="en-US" dirty="0"/>
          </a:p>
        </p:txBody>
      </p:sp>
      <p:sp>
        <p:nvSpPr>
          <p:cNvPr id="3" name="Content Placeholder 2"/>
          <p:cNvSpPr>
            <a:spLocks noGrp="1"/>
          </p:cNvSpPr>
          <p:nvPr>
            <p:ph idx="1"/>
          </p:nvPr>
        </p:nvSpPr>
        <p:spPr>
          <a:xfrm>
            <a:off x="685800" y="2133600"/>
            <a:ext cx="7772400" cy="3962400"/>
          </a:xfrm>
        </p:spPr>
        <p:txBody>
          <a:bodyPr/>
          <a:lstStyle/>
          <a:p>
            <a:r>
              <a:rPr lang="en-US" dirty="0" smtClean="0"/>
              <a:t>Liability is all about managing risk.</a:t>
            </a:r>
          </a:p>
          <a:p>
            <a:r>
              <a:rPr lang="en-US" dirty="0" smtClean="0"/>
              <a:t>You must be aware of both “professional” and “product” liability and/or risk.</a:t>
            </a:r>
          </a:p>
          <a:p>
            <a:r>
              <a:rPr lang="en-US" dirty="0" smtClean="0"/>
              <a:t>Agriculture is inherently risky</a:t>
            </a:r>
          </a:p>
          <a:p>
            <a:r>
              <a:rPr lang="en-US" dirty="0" smtClean="0"/>
              <a:t>Products and practices pose professional liability risks for AgrAbility staff</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6" name="Content Placeholder 5"/>
          <p:cNvSpPr>
            <a:spLocks noGrp="1"/>
          </p:cNvSpPr>
          <p:nvPr>
            <p:ph idx="1"/>
          </p:nvPr>
        </p:nvSpPr>
        <p:spPr>
          <a:xfrm>
            <a:off x="685800" y="2438400"/>
            <a:ext cx="7772400" cy="3810000"/>
          </a:xfrm>
        </p:spPr>
        <p:txBody>
          <a:bodyPr/>
          <a:lstStyle/>
          <a:p>
            <a:r>
              <a:rPr lang="en-US" dirty="0" smtClean="0">
                <a:hlinkClick r:id="rId2"/>
              </a:rPr>
              <a:t>www.agrability.org/Resources</a:t>
            </a:r>
            <a:r>
              <a:rPr lang="en-US" dirty="0" smtClean="0"/>
              <a:t> </a:t>
            </a:r>
          </a:p>
          <a:p>
            <a:pPr lvl="1"/>
            <a:r>
              <a:rPr lang="en-US" dirty="0" smtClean="0"/>
              <a:t>Plowshares technical articles</a:t>
            </a:r>
          </a:p>
          <a:p>
            <a:pPr lvl="1"/>
            <a:r>
              <a:rPr lang="en-US" dirty="0" smtClean="0"/>
              <a:t>Assistive technology</a:t>
            </a:r>
          </a:p>
          <a:p>
            <a:pPr lvl="1"/>
            <a:r>
              <a:rPr lang="en-US" dirty="0" smtClean="0"/>
              <a:t>Worksite and Vocational Issues</a:t>
            </a:r>
            <a:endParaRPr lang="en-US" dirty="0"/>
          </a:p>
        </p:txBody>
      </p:sp>
      <p:sp>
        <p:nvSpPr>
          <p:cNvPr id="5" name="Footer Placeholder 4"/>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extLst>
      <p:ext uri="{BB962C8B-B14F-4D97-AF65-F5344CB8AC3E}">
        <p14:creationId xmlns:p14="http://schemas.microsoft.com/office/powerpoint/2010/main" val="3837455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a:t>
            </a:r>
            <a:endParaRPr lang="en-US" dirty="0"/>
          </a:p>
        </p:txBody>
      </p:sp>
      <p:sp>
        <p:nvSpPr>
          <p:cNvPr id="3" name="Content Placeholder 2"/>
          <p:cNvSpPr>
            <a:spLocks noGrp="1"/>
          </p:cNvSpPr>
          <p:nvPr>
            <p:ph idx="1"/>
          </p:nvPr>
        </p:nvSpPr>
        <p:spPr/>
        <p:txBody>
          <a:bodyPr/>
          <a:lstStyle/>
          <a:p>
            <a:r>
              <a:rPr lang="en-US" dirty="0" smtClean="0"/>
              <a:t>One of the best ways to manage or limit your liability or risk is to never practice outside your educational or “experiential” role.</a:t>
            </a:r>
          </a:p>
          <a:p>
            <a:r>
              <a:rPr lang="en-US" dirty="0" smtClean="0"/>
              <a:t>Document, document, document</a:t>
            </a:r>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a:t>
            </a:r>
            <a:endParaRPr lang="en-US" dirty="0"/>
          </a:p>
        </p:txBody>
      </p:sp>
      <p:sp>
        <p:nvSpPr>
          <p:cNvPr id="3" name="Content Placeholder 2"/>
          <p:cNvSpPr>
            <a:spLocks noGrp="1"/>
          </p:cNvSpPr>
          <p:nvPr>
            <p:ph idx="1"/>
          </p:nvPr>
        </p:nvSpPr>
        <p:spPr>
          <a:xfrm>
            <a:off x="685800" y="2667000"/>
            <a:ext cx="7772400" cy="3429000"/>
          </a:xfrm>
        </p:spPr>
        <p:txBody>
          <a:bodyPr/>
          <a:lstStyle/>
          <a:p>
            <a:r>
              <a:rPr lang="en-US" dirty="0" smtClean="0"/>
              <a:t>Three categories of product liability</a:t>
            </a:r>
          </a:p>
          <a:p>
            <a:pPr lvl="1"/>
            <a:r>
              <a:rPr lang="en-US" dirty="0" smtClean="0"/>
              <a:t>Product design</a:t>
            </a:r>
          </a:p>
          <a:p>
            <a:pPr lvl="1"/>
            <a:r>
              <a:rPr lang="en-US" dirty="0" smtClean="0"/>
              <a:t>Product manufacture or assembly</a:t>
            </a:r>
          </a:p>
          <a:p>
            <a:pPr lvl="1"/>
            <a:r>
              <a:rPr lang="en-US" dirty="0" smtClean="0"/>
              <a:t>Product labeling – warnings and instructions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Liability</a:t>
            </a:r>
            <a:endParaRPr lang="en-US" dirty="0"/>
          </a:p>
        </p:txBody>
      </p:sp>
      <p:sp>
        <p:nvSpPr>
          <p:cNvPr id="3" name="Content Placeholder 2"/>
          <p:cNvSpPr>
            <a:spLocks noGrp="1"/>
          </p:cNvSpPr>
          <p:nvPr>
            <p:ph idx="1"/>
          </p:nvPr>
        </p:nvSpPr>
        <p:spPr>
          <a:xfrm>
            <a:off x="685800" y="1981200"/>
            <a:ext cx="7772400" cy="4114800"/>
          </a:xfrm>
        </p:spPr>
        <p:txBody>
          <a:bodyPr/>
          <a:lstStyle/>
          <a:p>
            <a:r>
              <a:rPr lang="en-US" dirty="0" smtClean="0"/>
              <a:t>How to Protect Yourself</a:t>
            </a:r>
          </a:p>
          <a:p>
            <a:pPr lvl="1"/>
            <a:r>
              <a:rPr lang="en-US" dirty="0" smtClean="0"/>
              <a:t>Professional liability insurance</a:t>
            </a:r>
          </a:p>
          <a:p>
            <a:pPr lvl="1"/>
            <a:r>
              <a:rPr lang="en-US" dirty="0" smtClean="0"/>
              <a:t>Maintain proper and complete documentation</a:t>
            </a:r>
          </a:p>
          <a:p>
            <a:pPr lvl="1"/>
            <a:r>
              <a:rPr lang="en-US" dirty="0" smtClean="0"/>
              <a:t>Follow the “safety hierarchy”</a:t>
            </a:r>
          </a:p>
          <a:p>
            <a:r>
              <a:rPr lang="en-US" dirty="0" smtClean="0"/>
              <a:t>Introduction to Liability</a:t>
            </a:r>
          </a:p>
          <a:p>
            <a:pPr>
              <a:buNone/>
            </a:pPr>
            <a:r>
              <a:rPr lang="en-US" dirty="0" smtClean="0">
                <a:hlinkClick r:id="rId3"/>
              </a:rPr>
              <a:t>http://fyi.uwex.edu/agrability/at/liability</a:t>
            </a:r>
            <a:endParaRPr lang="en-US" dirty="0" smtClean="0"/>
          </a:p>
          <a:p>
            <a:pPr lvl="1"/>
            <a:endParaRPr lang="en-US" dirty="0"/>
          </a:p>
          <a:p>
            <a:pPr lvl="1">
              <a:buNone/>
            </a:pPr>
            <a:endParaRPr lang="en-US" dirty="0" smtClean="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Hierarchy</a:t>
            </a:r>
            <a:endParaRPr lang="en-US" dirty="0"/>
          </a:p>
        </p:txBody>
      </p:sp>
      <p:sp>
        <p:nvSpPr>
          <p:cNvPr id="3" name="Content Placeholder 2"/>
          <p:cNvSpPr>
            <a:spLocks noGrp="1"/>
          </p:cNvSpPr>
          <p:nvPr>
            <p:ph idx="1"/>
          </p:nvPr>
        </p:nvSpPr>
        <p:spPr/>
        <p:txBody>
          <a:bodyPr/>
          <a:lstStyle/>
          <a:p>
            <a:pPr>
              <a:buNone/>
            </a:pPr>
            <a:r>
              <a:rPr lang="en-US" dirty="0" smtClean="0"/>
              <a:t> “There are multiple layers or approaches for dealing with safety problems.  The ones at the top of the safety hierarchy are best.  You don’t have to exhaust all the possibilities at the top, but you need to do what you can do, to do the things at the top versus the things on the bottom of the safety hierarchy.”</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609600"/>
          </a:xfrm>
        </p:spPr>
        <p:txBody>
          <a:bodyPr/>
          <a:lstStyle/>
          <a:p>
            <a:r>
              <a:rPr lang="en-US" dirty="0" smtClean="0"/>
              <a:t>Safety Hierarchy</a:t>
            </a:r>
            <a:endParaRPr lang="en-US" dirty="0"/>
          </a:p>
        </p:txBody>
      </p:sp>
      <p:sp>
        <p:nvSpPr>
          <p:cNvPr id="3" name="Content Placeholder 2"/>
          <p:cNvSpPr>
            <a:spLocks noGrp="1"/>
          </p:cNvSpPr>
          <p:nvPr>
            <p:ph idx="1"/>
          </p:nvPr>
        </p:nvSpPr>
        <p:spPr>
          <a:xfrm>
            <a:off x="685800" y="1981200"/>
            <a:ext cx="7772400" cy="4114800"/>
          </a:xfrm>
        </p:spPr>
        <p:txBody>
          <a:bodyPr/>
          <a:lstStyle/>
          <a:p>
            <a:r>
              <a:rPr lang="en-US" dirty="0" smtClean="0"/>
              <a:t>Level 1 – Eliminate the hazard entirely</a:t>
            </a:r>
          </a:p>
          <a:p>
            <a:r>
              <a:rPr lang="en-US" dirty="0" smtClean="0"/>
              <a:t>Level 2 – Add safeguarding technology</a:t>
            </a:r>
          </a:p>
          <a:p>
            <a:r>
              <a:rPr lang="en-US" dirty="0" smtClean="0"/>
              <a:t>Level 3 – Use warning signs, labels, decals, etc.</a:t>
            </a:r>
          </a:p>
          <a:p>
            <a:r>
              <a:rPr lang="en-US" dirty="0" smtClean="0"/>
              <a:t>Level 4 – Thoroughly train and instruct the operator/user to deal with hazards</a:t>
            </a:r>
          </a:p>
          <a:p>
            <a:r>
              <a:rPr lang="en-US" dirty="0" smtClean="0"/>
              <a:t>Level 5 – Provide personal protective equipment</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752600"/>
            <a:ext cx="4572000" cy="3962400"/>
          </a:xfrm>
        </p:spPr>
        <p:txBody>
          <a:bodyPr/>
          <a:lstStyle/>
          <a:p>
            <a:pPr algn="l"/>
            <a:r>
              <a:rPr lang="en-US" dirty="0" smtClean="0"/>
              <a:t>Home fabricated AT – </a:t>
            </a:r>
            <a:br>
              <a:rPr lang="en-US" dirty="0" smtClean="0"/>
            </a:br>
            <a:r>
              <a:rPr lang="en-US" dirty="0" smtClean="0"/>
              <a:t>Home Access Lift</a:t>
            </a:r>
          </a:p>
        </p:txBody>
      </p:sp>
      <p:pic>
        <p:nvPicPr>
          <p:cNvPr id="32771" name="Content Placeholder 3" descr="P1010053.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486400" y="1752600"/>
            <a:ext cx="3276600" cy="43688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1295400"/>
            <a:ext cx="3733800" cy="3886200"/>
          </a:xfrm>
        </p:spPr>
        <p:txBody>
          <a:bodyPr/>
          <a:lstStyle/>
          <a:p>
            <a:pPr algn="l"/>
            <a:r>
              <a:rPr lang="en-US" dirty="0" smtClean="0"/>
              <a:t>Home-fabricated AT – Lift</a:t>
            </a:r>
          </a:p>
        </p:txBody>
      </p:sp>
      <p:pic>
        <p:nvPicPr>
          <p:cNvPr id="31747" name="Content Placeholder 7" descr="Munjoy-circularlift.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632081" y="1324708"/>
            <a:ext cx="3749919" cy="4999892"/>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AT</a:t>
            </a:r>
            <a:endParaRPr lang="en-US" dirty="0"/>
          </a:p>
        </p:txBody>
      </p:sp>
      <p:sp>
        <p:nvSpPr>
          <p:cNvPr id="3" name="Content Placeholder 2"/>
          <p:cNvSpPr>
            <a:spLocks noGrp="1"/>
          </p:cNvSpPr>
          <p:nvPr>
            <p:ph idx="1"/>
          </p:nvPr>
        </p:nvSpPr>
        <p:spPr>
          <a:xfrm>
            <a:off x="685800" y="2057400"/>
            <a:ext cx="7772400" cy="3810000"/>
          </a:xfrm>
        </p:spPr>
        <p:txBody>
          <a:bodyPr/>
          <a:lstStyle/>
          <a:p>
            <a:r>
              <a:rPr lang="en-US" i="1" dirty="0" smtClean="0"/>
              <a:t>AgrAbility cannot provide direct funding or equipment</a:t>
            </a:r>
          </a:p>
          <a:p>
            <a:r>
              <a:rPr lang="en-US" dirty="0" smtClean="0"/>
              <a:t>State Vocational Rehabilitation (VR) Agencies</a:t>
            </a:r>
          </a:p>
          <a:p>
            <a:r>
              <a:rPr lang="en-US" dirty="0" smtClean="0"/>
              <a:t>Veterans Administration (VA)</a:t>
            </a:r>
          </a:p>
          <a:p>
            <a:r>
              <a:rPr lang="en-US" dirty="0" smtClean="0"/>
              <a:t>Non-profit organizations</a:t>
            </a:r>
          </a:p>
          <a:p>
            <a:r>
              <a:rPr lang="en-US" dirty="0" smtClean="0"/>
              <a:t>Foundations</a:t>
            </a:r>
          </a:p>
          <a:p>
            <a:r>
              <a:rPr lang="en-US" dirty="0" smtClean="0"/>
              <a:t>Local sources</a:t>
            </a:r>
            <a:endParaRPr lang="en-US" dirty="0"/>
          </a:p>
        </p:txBody>
      </p:sp>
      <p:sp>
        <p:nvSpPr>
          <p:cNvPr id="5" name="TextBox 4">
            <a:hlinkClick r:id="rId2"/>
          </p:cNvPr>
          <p:cNvSpPr txBox="1"/>
          <p:nvPr/>
        </p:nvSpPr>
        <p:spPr>
          <a:xfrm>
            <a:off x="7534660" y="6019800"/>
            <a:ext cx="946731" cy="461665"/>
          </a:xfrm>
          <a:prstGeom prst="rect">
            <a:avLst/>
          </a:prstGeom>
          <a:noFill/>
        </p:spPr>
        <p:txBody>
          <a:bodyPr wrap="square" rtlCol="0">
            <a:spAutoFit/>
          </a:bodyPr>
          <a:lstStyle/>
          <a:p>
            <a:r>
              <a:rPr lang="en-US" b="1" dirty="0" smtClean="0">
                <a:solidFill>
                  <a:srgbClr val="0070C0"/>
                </a:solidFill>
              </a:rPr>
              <a:t>FAQ</a:t>
            </a:r>
            <a:endParaRPr lang="en-US" b="1" dirty="0">
              <a:solidFill>
                <a:srgbClr val="0070C0"/>
              </a:solidFill>
            </a:endParaRPr>
          </a:p>
        </p:txBody>
      </p:sp>
    </p:spTree>
    <p:extLst>
      <p:ext uri="{BB962C8B-B14F-4D97-AF65-F5344CB8AC3E}">
        <p14:creationId xmlns:p14="http://schemas.microsoft.com/office/powerpoint/2010/main" val="261399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295400"/>
          </a:xfrm>
        </p:spPr>
        <p:txBody>
          <a:bodyPr/>
          <a:lstStyle/>
          <a:p>
            <a:r>
              <a:rPr lang="en-US" dirty="0" smtClean="0"/>
              <a:t>What is Assistive Technology?</a:t>
            </a:r>
            <a:br>
              <a:rPr lang="en-US" dirty="0" smtClean="0"/>
            </a:br>
            <a:r>
              <a:rPr lang="en-US" dirty="0" smtClean="0"/>
              <a:t>(AT)</a:t>
            </a:r>
            <a:endParaRPr lang="en-US" dirty="0"/>
          </a:p>
        </p:txBody>
      </p:sp>
      <p:sp>
        <p:nvSpPr>
          <p:cNvPr id="3" name="Content Placeholder 2"/>
          <p:cNvSpPr>
            <a:spLocks noGrp="1"/>
          </p:cNvSpPr>
          <p:nvPr>
            <p:ph idx="1"/>
          </p:nvPr>
        </p:nvSpPr>
        <p:spPr>
          <a:xfrm>
            <a:off x="381000" y="2895600"/>
            <a:ext cx="8077200" cy="3200400"/>
          </a:xfrm>
        </p:spPr>
        <p:txBody>
          <a:bodyPr/>
          <a:lstStyle/>
          <a:p>
            <a:pPr algn="ctr">
              <a:buNone/>
            </a:pPr>
            <a:r>
              <a:rPr lang="en-US" dirty="0" smtClean="0"/>
              <a:t>   Any item, piece of equipment, or product system, whether acquired commercially, modified, or customized, that is used to increase, maintain, or improve functional capabilities of individuals with disabilities. (Assistive Technology Act of 1998)</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990600"/>
          </a:xfrm>
        </p:spPr>
        <p:txBody>
          <a:bodyPr/>
          <a:lstStyle/>
          <a:p>
            <a:r>
              <a:rPr lang="en-US" dirty="0" smtClean="0"/>
              <a:t>Worksite Assessment Tool</a:t>
            </a:r>
            <a:endParaRPr lang="en-US" dirty="0"/>
          </a:p>
        </p:txBody>
      </p:sp>
      <p:sp>
        <p:nvSpPr>
          <p:cNvPr id="3" name="Content Placeholder 2"/>
          <p:cNvSpPr>
            <a:spLocks noGrp="1"/>
          </p:cNvSpPr>
          <p:nvPr>
            <p:ph idx="1"/>
          </p:nvPr>
        </p:nvSpPr>
        <p:spPr>
          <a:xfrm>
            <a:off x="685800" y="2895600"/>
            <a:ext cx="7772400" cy="3200400"/>
          </a:xfrm>
        </p:spPr>
        <p:txBody>
          <a:bodyPr/>
          <a:lstStyle/>
          <a:p>
            <a:pPr algn="ctr">
              <a:buNone/>
            </a:pPr>
            <a:r>
              <a:rPr lang="en-US" i="1" dirty="0" smtClean="0"/>
              <a:t>Conducting Agricultural Worksite Assessments: A User’s Guide for Professionals Assisting Farmers and Ranchers with Physical Disabilities</a:t>
            </a:r>
            <a:endParaRPr lang="en-US" i="1"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Worksite Assessment Tool</a:t>
            </a:r>
            <a:endParaRPr lang="en-US" dirty="0"/>
          </a:p>
        </p:txBody>
      </p:sp>
      <p:sp>
        <p:nvSpPr>
          <p:cNvPr id="3" name="Content Placeholder 2"/>
          <p:cNvSpPr>
            <a:spLocks noGrp="1"/>
          </p:cNvSpPr>
          <p:nvPr>
            <p:ph idx="1"/>
          </p:nvPr>
        </p:nvSpPr>
        <p:spPr>
          <a:xfrm>
            <a:off x="685800" y="2057400"/>
            <a:ext cx="7772400" cy="4038600"/>
          </a:xfrm>
        </p:spPr>
        <p:txBody>
          <a:bodyPr/>
          <a:lstStyle/>
          <a:p>
            <a:r>
              <a:rPr lang="en-US" dirty="0" smtClean="0"/>
              <a:t>Who is it for?</a:t>
            </a:r>
          </a:p>
          <a:p>
            <a:pPr lvl="1"/>
            <a:r>
              <a:rPr lang="en-US" dirty="0" smtClean="0"/>
              <a:t>Professionals</a:t>
            </a:r>
          </a:p>
          <a:p>
            <a:pPr lvl="2"/>
            <a:r>
              <a:rPr lang="en-US" sz="2800" dirty="0" smtClean="0"/>
              <a:t>“Textbook” for new staff</a:t>
            </a:r>
          </a:p>
          <a:p>
            <a:pPr lvl="3"/>
            <a:r>
              <a:rPr lang="en-US" sz="2800" dirty="0" smtClean="0"/>
              <a:t>Step-by-step approach</a:t>
            </a:r>
          </a:p>
          <a:p>
            <a:pPr lvl="3"/>
            <a:r>
              <a:rPr lang="en-US" sz="2800" dirty="0" smtClean="0"/>
              <a:t>Designed to cover all the bases</a:t>
            </a:r>
          </a:p>
          <a:p>
            <a:pPr lvl="2"/>
            <a:r>
              <a:rPr lang="en-US" sz="2800" dirty="0" smtClean="0"/>
              <a:t>“Playbook” for experienced staff</a:t>
            </a:r>
          </a:p>
          <a:p>
            <a:pPr lvl="3"/>
            <a:r>
              <a:rPr lang="en-US" sz="2800" dirty="0" smtClean="0"/>
              <a:t>Improve assessment effectiveness </a:t>
            </a:r>
          </a:p>
          <a:p>
            <a:pPr lvl="3"/>
            <a:r>
              <a:rPr lang="en-US" sz="2800" dirty="0" smtClean="0"/>
              <a:t>New angles, ideas</a:t>
            </a:r>
          </a:p>
          <a:p>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Printed Version Outline</a:t>
            </a:r>
            <a:endParaRPr lang="en-US" dirty="0"/>
          </a:p>
        </p:txBody>
      </p:sp>
      <p:sp>
        <p:nvSpPr>
          <p:cNvPr id="3" name="Content Placeholder 2"/>
          <p:cNvSpPr>
            <a:spLocks noGrp="1"/>
          </p:cNvSpPr>
          <p:nvPr>
            <p:ph idx="1"/>
          </p:nvPr>
        </p:nvSpPr>
        <p:spPr/>
        <p:txBody>
          <a:bodyPr/>
          <a:lstStyle/>
          <a:p>
            <a:pPr marL="609600" indent="-609600" eaLnBrk="1" hangingPunct="1">
              <a:defRPr/>
            </a:pPr>
            <a:r>
              <a:rPr lang="en-US" dirty="0" smtClean="0"/>
              <a:t>Preface </a:t>
            </a:r>
            <a:r>
              <a:rPr lang="en-US" sz="2400" dirty="0" smtClean="0"/>
              <a:t>(Including Liability Statement)</a:t>
            </a:r>
          </a:p>
          <a:p>
            <a:pPr marL="609600" indent="-609600" eaLnBrk="1" hangingPunct="1">
              <a:buFont typeface="Wingdings" pitchFamily="2" charset="2"/>
              <a:buAutoNum type="arabicPeriod"/>
              <a:defRPr/>
            </a:pPr>
            <a:r>
              <a:rPr lang="en-US" dirty="0" smtClean="0"/>
              <a:t>Value of Assessments</a:t>
            </a:r>
          </a:p>
          <a:p>
            <a:pPr marL="609600" indent="-609600" eaLnBrk="1" hangingPunct="1">
              <a:buFont typeface="Wingdings" pitchFamily="2" charset="2"/>
              <a:buAutoNum type="arabicPeriod"/>
              <a:defRPr/>
            </a:pPr>
            <a:r>
              <a:rPr lang="en-US" dirty="0" smtClean="0"/>
              <a:t>Preparing for and Conducting Assessments</a:t>
            </a:r>
          </a:p>
          <a:p>
            <a:pPr marL="609600" indent="-609600" eaLnBrk="1" hangingPunct="1">
              <a:buFont typeface="Wingdings" pitchFamily="2" charset="2"/>
              <a:buAutoNum type="arabicPeriod"/>
              <a:defRPr/>
            </a:pPr>
            <a:r>
              <a:rPr lang="en-US" dirty="0" smtClean="0"/>
              <a:t>What is the Tool and How to Use It</a:t>
            </a:r>
          </a:p>
          <a:p>
            <a:pPr marL="609600" indent="-609600" eaLnBrk="1" hangingPunct="1">
              <a:buFont typeface="Wingdings" pitchFamily="2" charset="2"/>
              <a:buAutoNum type="arabicPeriod"/>
              <a:defRPr/>
            </a:pPr>
            <a:r>
              <a:rPr lang="en-US" dirty="0" smtClean="0"/>
              <a:t>Explanation of Tool ‘Questions’</a:t>
            </a:r>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762000"/>
          </a:xfrm>
        </p:spPr>
        <p:txBody>
          <a:bodyPr/>
          <a:lstStyle/>
          <a:p>
            <a:r>
              <a:rPr lang="en-US" dirty="0" smtClean="0"/>
              <a:t>Printed Version Outline</a:t>
            </a:r>
            <a:endParaRPr lang="en-US" dirty="0"/>
          </a:p>
        </p:txBody>
      </p:sp>
      <p:sp>
        <p:nvSpPr>
          <p:cNvPr id="3" name="Content Placeholder 2"/>
          <p:cNvSpPr>
            <a:spLocks noGrp="1"/>
          </p:cNvSpPr>
          <p:nvPr>
            <p:ph idx="1"/>
          </p:nvPr>
        </p:nvSpPr>
        <p:spPr>
          <a:xfrm>
            <a:off x="685800" y="2590800"/>
            <a:ext cx="7772400" cy="3505200"/>
          </a:xfrm>
        </p:spPr>
        <p:txBody>
          <a:bodyPr/>
          <a:lstStyle/>
          <a:p>
            <a:pPr marL="609600" indent="-609600" eaLnBrk="1" hangingPunct="1">
              <a:buNone/>
              <a:defRPr/>
            </a:pPr>
            <a:r>
              <a:rPr lang="en-US" dirty="0" smtClean="0"/>
              <a:t>5. Client Records—Confidentiality, etc.</a:t>
            </a:r>
          </a:p>
          <a:p>
            <a:pPr marL="609600" indent="-609600" eaLnBrk="1" hangingPunct="1">
              <a:buNone/>
              <a:defRPr/>
            </a:pPr>
            <a:r>
              <a:rPr lang="en-US" dirty="0" smtClean="0"/>
              <a:t>6. Examples of Completed Assessments</a:t>
            </a:r>
          </a:p>
          <a:p>
            <a:pPr marL="609600" indent="-609600" eaLnBrk="1" hangingPunct="1">
              <a:buNone/>
              <a:defRPr/>
            </a:pPr>
            <a:r>
              <a:rPr lang="en-US" dirty="0" smtClean="0"/>
              <a:t>7. Related Resources</a:t>
            </a:r>
          </a:p>
          <a:p>
            <a:pPr marL="609600" indent="-609600" eaLnBrk="1" hangingPunct="1">
              <a:buNone/>
              <a:defRPr/>
            </a:pPr>
            <a:r>
              <a:rPr lang="en-US" dirty="0" smtClean="0"/>
              <a:t>8. Appendix: Forms, Supplier List, Hotlines</a:t>
            </a:r>
          </a:p>
          <a:p>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Equipment</a:t>
            </a:r>
            <a:endParaRPr lang="en-US" dirty="0"/>
          </a:p>
        </p:txBody>
      </p:sp>
      <p:sp>
        <p:nvSpPr>
          <p:cNvPr id="3" name="Content Placeholder 2"/>
          <p:cNvSpPr>
            <a:spLocks noGrp="1"/>
          </p:cNvSpPr>
          <p:nvPr>
            <p:ph sz="half" idx="1"/>
          </p:nvPr>
        </p:nvSpPr>
        <p:spPr/>
        <p:txBody>
          <a:bodyPr/>
          <a:lstStyle/>
          <a:p>
            <a:r>
              <a:rPr lang="en-US" dirty="0" smtClean="0"/>
              <a:t>Camera</a:t>
            </a:r>
          </a:p>
          <a:p>
            <a:r>
              <a:rPr lang="en-US" dirty="0" smtClean="0"/>
              <a:t>Clipboard</a:t>
            </a:r>
          </a:p>
          <a:p>
            <a:r>
              <a:rPr lang="en-US" dirty="0" smtClean="0"/>
              <a:t>Tape measure</a:t>
            </a:r>
          </a:p>
          <a:p>
            <a:r>
              <a:rPr lang="en-US" dirty="0" smtClean="0"/>
              <a:t>Angle finder</a:t>
            </a:r>
          </a:p>
          <a:p>
            <a:r>
              <a:rPr lang="en-US" dirty="0" smtClean="0"/>
              <a:t>Fish scale</a:t>
            </a:r>
          </a:p>
          <a:p>
            <a:r>
              <a:rPr lang="en-US" dirty="0" smtClean="0"/>
              <a:t>String level</a:t>
            </a:r>
            <a:endParaRPr lang="en-US" dirty="0"/>
          </a:p>
        </p:txBody>
      </p:sp>
      <p:sp>
        <p:nvSpPr>
          <p:cNvPr id="5" name="Content Placeholder 4"/>
          <p:cNvSpPr>
            <a:spLocks noGrp="1"/>
          </p:cNvSpPr>
          <p:nvPr>
            <p:ph sz="half" idx="2"/>
          </p:nvPr>
        </p:nvSpPr>
        <p:spPr/>
        <p:txBody>
          <a:bodyPr/>
          <a:lstStyle/>
          <a:p>
            <a:r>
              <a:rPr lang="en-US" dirty="0" smtClean="0"/>
              <a:t>Assessment tool</a:t>
            </a:r>
          </a:p>
          <a:p>
            <a:r>
              <a:rPr lang="en-US" dirty="0" smtClean="0"/>
              <a:t>Wire brush</a:t>
            </a:r>
          </a:p>
          <a:p>
            <a:r>
              <a:rPr lang="en-US" dirty="0" smtClean="0"/>
              <a:t>Circuit tester</a:t>
            </a:r>
          </a:p>
          <a:p>
            <a:r>
              <a:rPr lang="en-US" dirty="0" smtClean="0"/>
              <a:t>Pliers</a:t>
            </a:r>
          </a:p>
          <a:p>
            <a:r>
              <a:rPr lang="en-US" dirty="0" smtClean="0"/>
              <a:t>Magnifying glass</a:t>
            </a:r>
          </a:p>
          <a:p>
            <a:r>
              <a:rPr lang="en-US" dirty="0" smtClean="0"/>
              <a:t>Utility Knife</a:t>
            </a:r>
          </a:p>
          <a:p>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Injury Assessment</a:t>
            </a:r>
            <a:endParaRPr lang="en-US" dirty="0"/>
          </a:p>
        </p:txBody>
      </p:sp>
      <p:sp>
        <p:nvSpPr>
          <p:cNvPr id="3" name="Content Placeholder 2"/>
          <p:cNvSpPr>
            <a:spLocks noGrp="1"/>
          </p:cNvSpPr>
          <p:nvPr>
            <p:ph idx="1"/>
          </p:nvPr>
        </p:nvSpPr>
        <p:spPr>
          <a:xfrm>
            <a:off x="685800" y="2057400"/>
            <a:ext cx="7772400" cy="4038600"/>
          </a:xfrm>
        </p:spPr>
        <p:txBody>
          <a:bodyPr/>
          <a:lstStyle/>
          <a:p>
            <a:r>
              <a:rPr lang="en-US" dirty="0" smtClean="0"/>
              <a:t>Provide an evaluation tool for funding agencies to estimate safety of home-made AT</a:t>
            </a:r>
          </a:p>
          <a:p>
            <a:r>
              <a:rPr lang="en-US" dirty="0" smtClean="0"/>
              <a:t>A training tool for rehab professionals</a:t>
            </a:r>
          </a:p>
          <a:p>
            <a:r>
              <a:rPr lang="en-US" dirty="0" smtClean="0"/>
              <a:t>Secondary injury prevention</a:t>
            </a:r>
          </a:p>
          <a:p>
            <a:r>
              <a:rPr lang="en-US" dirty="0" smtClean="0"/>
              <a:t>Help identify potential for injury</a:t>
            </a:r>
          </a:p>
          <a:p>
            <a:r>
              <a:rPr lang="en-US" dirty="0" smtClean="0"/>
              <a:t>Provide suggestions for remedial action</a:t>
            </a:r>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Injury Assessment</a:t>
            </a:r>
            <a:endParaRPr lang="en-US" dirty="0"/>
          </a:p>
        </p:txBody>
      </p:sp>
      <p:sp>
        <p:nvSpPr>
          <p:cNvPr id="3" name="Content Placeholder 2"/>
          <p:cNvSpPr>
            <a:spLocks noGrp="1"/>
          </p:cNvSpPr>
          <p:nvPr>
            <p:ph idx="1"/>
          </p:nvPr>
        </p:nvSpPr>
        <p:spPr/>
        <p:txBody>
          <a:bodyPr/>
          <a:lstStyle/>
          <a:p>
            <a:r>
              <a:rPr lang="en-US" dirty="0" smtClean="0"/>
              <a:t>Steps in the process</a:t>
            </a:r>
          </a:p>
          <a:p>
            <a:r>
              <a:rPr lang="en-US" dirty="0" smtClean="0"/>
              <a:t>Reference sheets w/descriptions and pictures</a:t>
            </a:r>
          </a:p>
          <a:p>
            <a:r>
              <a:rPr lang="en-US" dirty="0" smtClean="0"/>
              <a:t>Assessment example with worksheets filled out</a:t>
            </a:r>
          </a:p>
          <a:p>
            <a:r>
              <a:rPr lang="en-US" dirty="0" smtClean="0"/>
              <a:t>Copy ready assessment sheets</a:t>
            </a:r>
          </a:p>
          <a:p>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pic>
        <p:nvPicPr>
          <p:cNvPr id="9218" name="Picture 2"/>
          <p:cNvPicPr>
            <a:picLocks noChangeAspect="1" noChangeArrowheads="1"/>
          </p:cNvPicPr>
          <p:nvPr/>
        </p:nvPicPr>
        <p:blipFill>
          <a:blip r:embed="rId2" cstate="print"/>
          <a:srcRect/>
          <a:stretch>
            <a:fillRect/>
          </a:stretch>
        </p:blipFill>
        <p:spPr bwMode="auto">
          <a:xfrm>
            <a:off x="304800" y="0"/>
            <a:ext cx="8686800" cy="6949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Guidelines</a:t>
            </a:r>
            <a:endParaRPr lang="en-US" dirty="0"/>
          </a:p>
        </p:txBody>
      </p:sp>
      <p:sp>
        <p:nvSpPr>
          <p:cNvPr id="3" name="Content Placeholder 2"/>
          <p:cNvSpPr>
            <a:spLocks noGrp="1"/>
          </p:cNvSpPr>
          <p:nvPr>
            <p:ph idx="1"/>
          </p:nvPr>
        </p:nvSpPr>
        <p:spPr>
          <a:xfrm>
            <a:off x="685800" y="2133600"/>
            <a:ext cx="7772400" cy="3962400"/>
          </a:xfrm>
        </p:spPr>
        <p:txBody>
          <a:bodyPr/>
          <a:lstStyle/>
          <a:p>
            <a:r>
              <a:rPr lang="en-US" dirty="0" smtClean="0"/>
              <a:t>When making recommendations, it is best to use the ADA Guidelines whenever possible.</a:t>
            </a:r>
          </a:p>
          <a:p>
            <a:r>
              <a:rPr lang="en-US" dirty="0" smtClean="0"/>
              <a:t>http://www.ada.gov/</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Guidelines</a:t>
            </a:r>
            <a:endParaRPr lang="en-US" dirty="0"/>
          </a:p>
        </p:txBody>
      </p:sp>
      <p:sp>
        <p:nvSpPr>
          <p:cNvPr id="3" name="Content Placeholder 2"/>
          <p:cNvSpPr>
            <a:spLocks noGrp="1"/>
          </p:cNvSpPr>
          <p:nvPr>
            <p:ph idx="1"/>
          </p:nvPr>
        </p:nvSpPr>
        <p:spPr>
          <a:xfrm>
            <a:off x="685800" y="2590800"/>
            <a:ext cx="7772400" cy="3505200"/>
          </a:xfrm>
        </p:spPr>
        <p:txBody>
          <a:bodyPr/>
          <a:lstStyle/>
          <a:p>
            <a:r>
              <a:rPr lang="en-US" dirty="0" smtClean="0"/>
              <a:t>Ramp slope: 1 inch rise per 12 inches of run</a:t>
            </a:r>
          </a:p>
          <a:p>
            <a:r>
              <a:rPr lang="en-US" dirty="0" smtClean="0"/>
              <a:t>Pathways at least 36 inches wide</a:t>
            </a:r>
          </a:p>
          <a:p>
            <a:r>
              <a:rPr lang="en-US" dirty="0" smtClean="0"/>
              <a:t>Reach up no more than 52 inches, sideways 24 inches, down 18 inches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pic>
        <p:nvPicPr>
          <p:cNvPr id="3" name="Picture 2" descr="Keith Morgan 002.jpg"/>
          <p:cNvPicPr>
            <a:picLocks noChangeAspect="1"/>
          </p:cNvPicPr>
          <p:nvPr/>
        </p:nvPicPr>
        <p:blipFill>
          <a:blip r:embed="rId2" cstate="print"/>
          <a:stretch>
            <a:fillRect/>
          </a:stretch>
        </p:blipFill>
        <p:spPr>
          <a:xfrm>
            <a:off x="5715000" y="152400"/>
            <a:ext cx="3036570" cy="4048760"/>
          </a:xfrm>
          <a:prstGeom prst="rect">
            <a:avLst/>
          </a:prstGeom>
        </p:spPr>
      </p:pic>
      <p:pic>
        <p:nvPicPr>
          <p:cNvPr id="4" name="Picture 3" descr="Ramp for AC Tractor.JPG"/>
          <p:cNvPicPr>
            <a:picLocks noChangeAspect="1"/>
          </p:cNvPicPr>
          <p:nvPr/>
        </p:nvPicPr>
        <p:blipFill>
          <a:blip r:embed="rId3" cstate="print"/>
          <a:stretch>
            <a:fillRect/>
          </a:stretch>
        </p:blipFill>
        <p:spPr>
          <a:xfrm>
            <a:off x="152400" y="1295400"/>
            <a:ext cx="2933700" cy="3911600"/>
          </a:xfrm>
          <a:prstGeom prst="rect">
            <a:avLst/>
          </a:prstGeom>
        </p:spPr>
      </p:pic>
      <p:pic>
        <p:nvPicPr>
          <p:cNvPr id="7" name="Picture 6" descr="100-0010_IMG.JPG"/>
          <p:cNvPicPr>
            <a:picLocks noChangeAspect="1"/>
          </p:cNvPicPr>
          <p:nvPr/>
        </p:nvPicPr>
        <p:blipFill>
          <a:blip r:embed="rId4" cstate="print"/>
          <a:stretch>
            <a:fillRect/>
          </a:stretch>
        </p:blipFill>
        <p:spPr>
          <a:xfrm>
            <a:off x="3276600" y="3810000"/>
            <a:ext cx="3759200" cy="28194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pic>
        <p:nvPicPr>
          <p:cNvPr id="3" name="Picture 2" descr="Launa Jones New Ramp 001.jpg"/>
          <p:cNvPicPr>
            <a:picLocks noChangeAspect="1"/>
          </p:cNvPicPr>
          <p:nvPr/>
        </p:nvPicPr>
        <p:blipFill>
          <a:blip r:embed="rId2" cstate="print"/>
          <a:stretch>
            <a:fillRect/>
          </a:stretch>
        </p:blipFill>
        <p:spPr>
          <a:xfrm>
            <a:off x="1524000" y="1219200"/>
            <a:ext cx="6400800" cy="48006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772400" cy="1219200"/>
          </a:xfrm>
        </p:spPr>
        <p:txBody>
          <a:bodyPr/>
          <a:lstStyle/>
          <a:p>
            <a:r>
              <a:rPr lang="en-US" dirty="0" smtClean="0"/>
              <a:t>Product and Modification Solutions</a:t>
            </a:r>
            <a:endParaRPr lang="en-US" dirty="0"/>
          </a:p>
        </p:txBody>
      </p:sp>
      <p:sp>
        <p:nvSpPr>
          <p:cNvPr id="3" name="Content Placeholder 2"/>
          <p:cNvSpPr>
            <a:spLocks noGrp="1"/>
          </p:cNvSpPr>
          <p:nvPr>
            <p:ph idx="1"/>
          </p:nvPr>
        </p:nvSpPr>
        <p:spPr>
          <a:xfrm>
            <a:off x="682487" y="3077817"/>
            <a:ext cx="7772400" cy="3429000"/>
          </a:xfrm>
        </p:spPr>
        <p:txBody>
          <a:bodyPr/>
          <a:lstStyle/>
          <a:p>
            <a:r>
              <a:rPr lang="en-US" dirty="0" smtClean="0"/>
              <a:t>Able Data: </a:t>
            </a:r>
            <a:r>
              <a:rPr lang="en-US" dirty="0" smtClean="0">
                <a:hlinkClick r:id="rId3"/>
              </a:rPr>
              <a:t>www.abledata.com</a:t>
            </a:r>
            <a:r>
              <a:rPr lang="en-US" dirty="0" smtClean="0"/>
              <a:t> </a:t>
            </a:r>
          </a:p>
          <a:p>
            <a:endParaRPr lang="en-US" sz="800" dirty="0" smtClean="0"/>
          </a:p>
          <a:p>
            <a:r>
              <a:rPr lang="en-US" dirty="0" smtClean="0"/>
              <a:t>Public Assistive Technology Database – Georgia Tech – </a:t>
            </a:r>
            <a:r>
              <a:rPr lang="en-US" dirty="0" smtClean="0">
                <a:hlinkClick r:id="rId4"/>
              </a:rPr>
              <a:t>www.assistivetech.net</a:t>
            </a:r>
            <a:endParaRPr lang="en-US" dirty="0" smtClean="0"/>
          </a:p>
          <a:p>
            <a:endParaRPr lang="en-US" sz="800" dirty="0" smtClean="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85800" y="2971800"/>
            <a:ext cx="7772400" cy="762000"/>
          </a:xfrm>
        </p:spPr>
        <p:txBody>
          <a:bodyPr/>
          <a:lstStyle/>
          <a:p>
            <a:r>
              <a:rPr lang="en-US" sz="6600" dirty="0" smtClean="0"/>
              <a:t>Questions?</a:t>
            </a:r>
          </a:p>
        </p:txBody>
      </p:sp>
      <p:sp>
        <p:nvSpPr>
          <p:cNvPr id="37891" name="Footer Placeholder 2"/>
          <p:cNvSpPr>
            <a:spLocks noGrp="1"/>
          </p:cNvSpPr>
          <p:nvPr>
            <p:ph type="ftr" sz="quarter" idx="11"/>
          </p:nvPr>
        </p:nvSpPr>
        <p:spPr>
          <a:noFill/>
        </p:spPr>
        <p:txBody>
          <a:bodyPr/>
          <a:lstStyle/>
          <a:p>
            <a:r>
              <a:rPr lang="en-US" dirty="0" smtClean="0"/>
              <a:t>Purdue University is an Equal Opportunity/Equal Access institution.</a:t>
            </a:r>
            <a:endParaRPr lang="en-US"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762000"/>
          </a:xfrm>
        </p:spPr>
        <p:txBody>
          <a:bodyPr/>
          <a:lstStyle/>
          <a:p>
            <a:r>
              <a:rPr lang="en-US" dirty="0" smtClean="0"/>
              <a:t>Principles for Providing AT</a:t>
            </a:r>
            <a:endParaRPr lang="en-US" dirty="0"/>
          </a:p>
        </p:txBody>
      </p:sp>
      <p:sp>
        <p:nvSpPr>
          <p:cNvPr id="3" name="Content Placeholder 2"/>
          <p:cNvSpPr>
            <a:spLocks noGrp="1"/>
          </p:cNvSpPr>
          <p:nvPr>
            <p:ph idx="1"/>
          </p:nvPr>
        </p:nvSpPr>
        <p:spPr>
          <a:xfrm>
            <a:off x="685800" y="1981200"/>
            <a:ext cx="7772400" cy="4114800"/>
          </a:xfrm>
        </p:spPr>
        <p:txBody>
          <a:bodyPr/>
          <a:lstStyle/>
          <a:p>
            <a:pPr marL="514350" indent="-514350">
              <a:buAutoNum type="arabicPeriod"/>
            </a:pPr>
            <a:r>
              <a:rPr lang="en-US" dirty="0" smtClean="0"/>
              <a:t>Keep the consumer and his goals as the central focus</a:t>
            </a:r>
          </a:p>
          <a:p>
            <a:pPr marL="514350" indent="-514350">
              <a:buAutoNum type="arabicPeriod"/>
            </a:pPr>
            <a:r>
              <a:rPr lang="en-US" b="1" u="sng" dirty="0" smtClean="0"/>
              <a:t>Do no harm</a:t>
            </a:r>
          </a:p>
          <a:p>
            <a:pPr marL="514350" indent="-514350">
              <a:buAutoNum type="arabicPeriod"/>
            </a:pPr>
            <a:r>
              <a:rPr lang="en-US" dirty="0" smtClean="0"/>
              <a:t>Focus on functional abilities and potential</a:t>
            </a:r>
          </a:p>
          <a:p>
            <a:pPr marL="514350" indent="-514350">
              <a:buAutoNum type="arabicPeriod"/>
            </a:pPr>
            <a:r>
              <a:rPr lang="en-US" dirty="0" smtClean="0"/>
              <a:t>Offer simplest </a:t>
            </a:r>
            <a:r>
              <a:rPr lang="en-US" dirty="0"/>
              <a:t>but still </a:t>
            </a:r>
            <a:r>
              <a:rPr lang="en-US" dirty="0" smtClean="0"/>
              <a:t>effective solution</a:t>
            </a:r>
          </a:p>
          <a:p>
            <a:pPr marL="514350" indent="-514350">
              <a:buAutoNum type="arabicPeriod"/>
            </a:pPr>
            <a:r>
              <a:rPr lang="en-US" dirty="0" smtClean="0"/>
              <a:t>Select from hierarchy of preferred interventions</a:t>
            </a:r>
          </a:p>
          <a:p>
            <a:pPr marL="514350" indent="-514350">
              <a:buAutoNum type="arabicPeriod"/>
            </a:pPr>
            <a:endParaRPr lang="en-US" dirty="0" smtClean="0"/>
          </a:p>
          <a:p>
            <a:pPr marL="514350" indent="-514350">
              <a:buAutoNum type="arabicPeriod"/>
            </a:pP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pic>
        <p:nvPicPr>
          <p:cNvPr id="3" name="Picture 2" descr="100-0016_IMG.JPG"/>
          <p:cNvPicPr>
            <a:picLocks noChangeAspect="1"/>
          </p:cNvPicPr>
          <p:nvPr/>
        </p:nvPicPr>
        <p:blipFill>
          <a:blip r:embed="rId2" cstate="print"/>
          <a:stretch>
            <a:fillRect/>
          </a:stretch>
        </p:blipFill>
        <p:spPr>
          <a:xfrm>
            <a:off x="685800" y="1219200"/>
            <a:ext cx="3093720" cy="4124960"/>
          </a:xfrm>
          <a:prstGeom prst="rect">
            <a:avLst/>
          </a:prstGeom>
        </p:spPr>
      </p:pic>
      <p:pic>
        <p:nvPicPr>
          <p:cNvPr id="4" name="Picture 3" descr="100-0011_IMG.JPG"/>
          <p:cNvPicPr>
            <a:picLocks noChangeAspect="1"/>
          </p:cNvPicPr>
          <p:nvPr/>
        </p:nvPicPr>
        <p:blipFill>
          <a:blip r:embed="rId3" cstate="print"/>
          <a:stretch>
            <a:fillRect/>
          </a:stretch>
        </p:blipFill>
        <p:spPr>
          <a:xfrm>
            <a:off x="3886200" y="2514600"/>
            <a:ext cx="4897120" cy="36728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dirty="0" smtClean="0"/>
              <a:t>Purdue University is an Equal Opportunity/Equal Access institution.</a:t>
            </a:r>
            <a:endParaRPr lang="en-US" sz="1400" dirty="0" smtClean="0"/>
          </a:p>
        </p:txBody>
      </p:sp>
      <p:sp>
        <p:nvSpPr>
          <p:cNvPr id="15363" name="Rectangle 2"/>
          <p:cNvSpPr>
            <a:spLocks noGrp="1" noChangeArrowheads="1"/>
          </p:cNvSpPr>
          <p:nvPr>
            <p:ph type="title"/>
          </p:nvPr>
        </p:nvSpPr>
        <p:spPr>
          <a:xfrm>
            <a:off x="685800" y="1295400"/>
            <a:ext cx="7772400" cy="685800"/>
          </a:xfrm>
        </p:spPr>
        <p:txBody>
          <a:bodyPr/>
          <a:lstStyle/>
          <a:p>
            <a:pPr eaLnBrk="1" hangingPunct="1"/>
            <a:r>
              <a:rPr lang="en-US" dirty="0" smtClean="0"/>
              <a:t>AT Assessment Steps</a:t>
            </a:r>
          </a:p>
        </p:txBody>
      </p:sp>
      <p:sp>
        <p:nvSpPr>
          <p:cNvPr id="15364" name="Rectangle 3"/>
          <p:cNvSpPr>
            <a:spLocks noGrp="1" noChangeArrowheads="1"/>
          </p:cNvSpPr>
          <p:nvPr>
            <p:ph type="body" idx="1"/>
          </p:nvPr>
        </p:nvSpPr>
        <p:spPr>
          <a:xfrm>
            <a:off x="381000" y="2057400"/>
            <a:ext cx="8534400" cy="4038600"/>
          </a:xfrm>
        </p:spPr>
        <p:txBody>
          <a:bodyPr/>
          <a:lstStyle/>
          <a:p>
            <a:pPr eaLnBrk="1" hangingPunct="1">
              <a:lnSpc>
                <a:spcPct val="80000"/>
              </a:lnSpc>
            </a:pPr>
            <a:r>
              <a:rPr lang="en-US" dirty="0" smtClean="0"/>
              <a:t>Phase A. Identify appropriate consumers for AT  intervention.</a:t>
            </a:r>
          </a:p>
          <a:p>
            <a:pPr eaLnBrk="1" hangingPunct="1">
              <a:lnSpc>
                <a:spcPct val="80000"/>
              </a:lnSpc>
            </a:pPr>
            <a:endParaRPr lang="en-US" sz="800" dirty="0" smtClean="0"/>
          </a:p>
          <a:p>
            <a:pPr eaLnBrk="1" hangingPunct="1">
              <a:lnSpc>
                <a:spcPct val="80000"/>
              </a:lnSpc>
            </a:pPr>
            <a:r>
              <a:rPr lang="en-US" dirty="0" smtClean="0"/>
              <a:t>Phase B. Perform an AT assessment.</a:t>
            </a:r>
          </a:p>
          <a:p>
            <a:pPr eaLnBrk="1" hangingPunct="1">
              <a:lnSpc>
                <a:spcPct val="80000"/>
              </a:lnSpc>
            </a:pPr>
            <a:endParaRPr lang="en-US" sz="800" dirty="0" smtClean="0"/>
          </a:p>
          <a:p>
            <a:pPr eaLnBrk="1" hangingPunct="1">
              <a:lnSpc>
                <a:spcPct val="80000"/>
              </a:lnSpc>
            </a:pPr>
            <a:r>
              <a:rPr lang="en-US" dirty="0" smtClean="0"/>
              <a:t>Phase C. Develop a strategy and plan.</a:t>
            </a:r>
          </a:p>
          <a:p>
            <a:pPr eaLnBrk="1" hangingPunct="1">
              <a:lnSpc>
                <a:spcPct val="80000"/>
              </a:lnSpc>
            </a:pPr>
            <a:endParaRPr lang="en-US" sz="800" dirty="0" smtClean="0"/>
          </a:p>
          <a:p>
            <a:pPr eaLnBrk="1" hangingPunct="1">
              <a:lnSpc>
                <a:spcPct val="80000"/>
              </a:lnSpc>
            </a:pPr>
            <a:r>
              <a:rPr lang="en-US" dirty="0" smtClean="0"/>
              <a:t>Phase D. Provide appropriate and timely implementation.</a:t>
            </a:r>
          </a:p>
          <a:p>
            <a:pPr eaLnBrk="1" hangingPunct="1">
              <a:lnSpc>
                <a:spcPct val="80000"/>
              </a:lnSpc>
            </a:pPr>
            <a:endParaRPr lang="en-US" sz="800" dirty="0" smtClean="0"/>
          </a:p>
          <a:p>
            <a:pPr eaLnBrk="1" hangingPunct="1">
              <a:lnSpc>
                <a:spcPct val="80000"/>
              </a:lnSpc>
            </a:pPr>
            <a:r>
              <a:rPr lang="en-US" dirty="0" smtClean="0"/>
              <a:t>Phase E. Determine whether consumer goals and desired outcomes have been met.</a:t>
            </a:r>
          </a:p>
          <a:p>
            <a:pPr eaLnBrk="1" hangingPunct="1">
              <a:lnSpc>
                <a:spcPct val="80000"/>
              </a:lnSpc>
            </a:pP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Assessment</a:t>
            </a:r>
            <a:endParaRPr lang="en-US" dirty="0"/>
          </a:p>
        </p:txBody>
      </p:sp>
      <p:sp>
        <p:nvSpPr>
          <p:cNvPr id="3" name="Content Placeholder 2"/>
          <p:cNvSpPr>
            <a:spLocks noGrp="1"/>
          </p:cNvSpPr>
          <p:nvPr>
            <p:ph idx="1"/>
          </p:nvPr>
        </p:nvSpPr>
        <p:spPr>
          <a:xfrm>
            <a:off x="685800" y="2362200"/>
            <a:ext cx="7772400" cy="3733800"/>
          </a:xfrm>
        </p:spPr>
        <p:txBody>
          <a:bodyPr/>
          <a:lstStyle/>
          <a:p>
            <a:pPr>
              <a:buNone/>
            </a:pPr>
            <a:r>
              <a:rPr lang="en-US" dirty="0" smtClean="0"/>
              <a:t>Step 1.  Gather information </a:t>
            </a:r>
          </a:p>
          <a:p>
            <a:pPr>
              <a:buNone/>
            </a:pPr>
            <a:r>
              <a:rPr lang="en-US" dirty="0" smtClean="0"/>
              <a:t>	- Interview the consumer and team</a:t>
            </a:r>
          </a:p>
          <a:p>
            <a:pPr>
              <a:buNone/>
            </a:pPr>
            <a:endParaRPr lang="en-US" sz="1200" dirty="0" smtClean="0"/>
          </a:p>
          <a:p>
            <a:pPr>
              <a:buNone/>
            </a:pPr>
            <a:r>
              <a:rPr lang="en-US" dirty="0" smtClean="0"/>
              <a:t>Step 2.  Clarify the problems </a:t>
            </a:r>
          </a:p>
          <a:p>
            <a:pPr>
              <a:buNone/>
            </a:pPr>
            <a:r>
              <a:rPr lang="en-US" dirty="0" smtClean="0"/>
              <a:t>	- Interpret findings</a:t>
            </a:r>
          </a:p>
          <a:p>
            <a:pPr>
              <a:buNone/>
            </a:pPr>
            <a:r>
              <a:rPr lang="en-US" dirty="0" smtClean="0"/>
              <a:t>	- Integrate the information – consumer, task, technology, environment</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7772400" cy="762000"/>
          </a:xfrm>
        </p:spPr>
        <p:txBody>
          <a:bodyPr/>
          <a:lstStyle/>
          <a:p>
            <a:r>
              <a:rPr lang="en-US" dirty="0" smtClean="0"/>
              <a:t>The AT Assessment</a:t>
            </a:r>
            <a:endParaRPr lang="en-US" dirty="0"/>
          </a:p>
        </p:txBody>
      </p:sp>
      <p:sp>
        <p:nvSpPr>
          <p:cNvPr id="3" name="Content Placeholder 2"/>
          <p:cNvSpPr>
            <a:spLocks noGrp="1"/>
          </p:cNvSpPr>
          <p:nvPr>
            <p:ph idx="1"/>
          </p:nvPr>
        </p:nvSpPr>
        <p:spPr>
          <a:xfrm>
            <a:off x="685800" y="2895600"/>
            <a:ext cx="7772400" cy="3429000"/>
          </a:xfrm>
        </p:spPr>
        <p:txBody>
          <a:bodyPr/>
          <a:lstStyle/>
          <a:p>
            <a:pPr>
              <a:buNone/>
            </a:pPr>
            <a:r>
              <a:rPr lang="en-US" dirty="0" smtClean="0"/>
              <a:t>Step 3.  Produce a list of goals and desired outcomes</a:t>
            </a:r>
          </a:p>
          <a:p>
            <a:pPr>
              <a:buNone/>
            </a:pPr>
            <a:r>
              <a:rPr lang="en-US" dirty="0" smtClean="0"/>
              <a:t>	- Prioritize</a:t>
            </a:r>
          </a:p>
          <a:p>
            <a:pPr>
              <a:buNone/>
            </a:pPr>
            <a:r>
              <a:rPr lang="en-US" dirty="0" smtClean="0"/>
              <a:t>	- Should reflect consumer’s needs and preferences</a:t>
            </a:r>
            <a:endParaRPr lang="en-US" dirty="0"/>
          </a:p>
        </p:txBody>
      </p:sp>
      <p:sp>
        <p:nvSpPr>
          <p:cNvPr id="4" name="Footer Placeholder 3"/>
          <p:cNvSpPr>
            <a:spLocks noGrp="1"/>
          </p:cNvSpPr>
          <p:nvPr>
            <p:ph type="ftr" sz="quarter" idx="11"/>
          </p:nvPr>
        </p:nvSpPr>
        <p:spPr/>
        <p:txBody>
          <a:bodyPr/>
          <a:lstStyle/>
          <a:p>
            <a:pPr>
              <a:defRPr/>
            </a:pPr>
            <a:r>
              <a:rPr lang="en-US" dirty="0" smtClean="0"/>
              <a:t>Purdue University is an Equal Opportunity/Equal Access institution.</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Purdue EXT</Template>
  <TotalTime>4484</TotalTime>
  <Words>1161</Words>
  <Application>Microsoft Office PowerPoint</Application>
  <PresentationFormat>On-screen Show (4:3)</PresentationFormat>
  <Paragraphs>224</Paragraphs>
  <Slides>42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ＭＳ Ｐゴシック</vt:lpstr>
      <vt:lpstr>Arial</vt:lpstr>
      <vt:lpstr>Calibri</vt:lpstr>
      <vt:lpstr>Kartika</vt:lpstr>
      <vt:lpstr>Times New Roman</vt:lpstr>
      <vt:lpstr>Wingdings</vt:lpstr>
      <vt:lpstr>Blank Presentation</vt:lpstr>
      <vt:lpstr>Assistive Technology and Worksite Assessments  </vt:lpstr>
      <vt:lpstr>Overview</vt:lpstr>
      <vt:lpstr>What is Assistive Technology? (AT)</vt:lpstr>
      <vt:lpstr>PowerPoint Presentation</vt:lpstr>
      <vt:lpstr>Principles for Providing AT</vt:lpstr>
      <vt:lpstr>PowerPoint Presentation</vt:lpstr>
      <vt:lpstr>AT Assessment Steps</vt:lpstr>
      <vt:lpstr>The AT Assessment</vt:lpstr>
      <vt:lpstr>The AT Assessment</vt:lpstr>
      <vt:lpstr>The AT Assessment</vt:lpstr>
      <vt:lpstr>The AT Assessment</vt:lpstr>
      <vt:lpstr>The AT Assessment</vt:lpstr>
      <vt:lpstr>The AT Assessment</vt:lpstr>
      <vt:lpstr>The AT Assessment</vt:lpstr>
      <vt:lpstr>The AT Assessment</vt:lpstr>
      <vt:lpstr>The AT Assessment</vt:lpstr>
      <vt:lpstr>The AT Assessment</vt:lpstr>
      <vt:lpstr>The AT Assessment</vt:lpstr>
      <vt:lpstr>Let’s Look at some AT  for Agriculture</vt:lpstr>
      <vt:lpstr>Liability</vt:lpstr>
      <vt:lpstr>Other Resources</vt:lpstr>
      <vt:lpstr>Liability</vt:lpstr>
      <vt:lpstr>Liability</vt:lpstr>
      <vt:lpstr>Liability</vt:lpstr>
      <vt:lpstr>Safety Hierarchy</vt:lpstr>
      <vt:lpstr>Safety Hierarchy</vt:lpstr>
      <vt:lpstr>Home fabricated AT –  Home Access Lift</vt:lpstr>
      <vt:lpstr>Home-fabricated AT – Lift</vt:lpstr>
      <vt:lpstr>Funding AT</vt:lpstr>
      <vt:lpstr>Worksite Assessment Tool</vt:lpstr>
      <vt:lpstr>Worksite Assessment Tool</vt:lpstr>
      <vt:lpstr>Printed Version Outline</vt:lpstr>
      <vt:lpstr>Printed Version Outline</vt:lpstr>
      <vt:lpstr>Assessment Equipment</vt:lpstr>
      <vt:lpstr>Secondary Injury Assessment</vt:lpstr>
      <vt:lpstr>Secondary Injury Assessment</vt:lpstr>
      <vt:lpstr>PowerPoint Presentation</vt:lpstr>
      <vt:lpstr>ADA Guidelines</vt:lpstr>
      <vt:lpstr>ADA Guidelines</vt:lpstr>
      <vt:lpstr>PowerPoint Presentation</vt:lpstr>
      <vt:lpstr>Product and Modification Solutions</vt:lpstr>
      <vt:lpstr>Questions?</vt:lpstr>
    </vt:vector>
  </TitlesOfParts>
  <Company>agecon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network supervisor</dc:creator>
  <cp:lastModifiedBy>Jones, Paul J</cp:lastModifiedBy>
  <cp:revision>332</cp:revision>
  <dcterms:created xsi:type="dcterms:W3CDTF">2003-07-14T12:47:24Z</dcterms:created>
  <dcterms:modified xsi:type="dcterms:W3CDTF">2013-11-26T14:39:01Z</dcterms:modified>
</cp:coreProperties>
</file>